
<file path=[Content_Types].xml><?xml version="1.0" encoding="utf-8"?>
<Types xmlns="http://schemas.openxmlformats.org/package/2006/content-types">
  <Default Extension="vml" ContentType="application/vnd.openxmlformats-officedocument.vmlDrawing"/>
  <Default Extension="docx" ContentType="application/vnd.openxmlformats-officedocument.wordprocessingml.document"/>
  <Default Extension="png" ContentType="image/png"/>
  <Default Extension="wdp" ContentType="image/vnd.ms-photo"/>
  <Default Extension="emf" ContentType="image/x-emf"/>
  <Default Extension="jpeg" ContentType="image/jpeg"/>
  <Default Extension="JPG" ContentType="image/.jp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3"/>
    <p:sldMasterId id="2147483652" r:id="rId4"/>
  </p:sldMasterIdLst>
  <p:notesMasterIdLst>
    <p:notesMasterId r:id="rId6"/>
  </p:notesMasterIdLst>
  <p:handoutMasterIdLst>
    <p:handoutMasterId r:id="rId51"/>
  </p:handoutMasterIdLst>
  <p:sldIdLst>
    <p:sldId id="417" r:id="rId5"/>
    <p:sldId id="519" r:id="rId7"/>
    <p:sldId id="520" r:id="rId8"/>
    <p:sldId id="521" r:id="rId9"/>
    <p:sldId id="615" r:id="rId10"/>
    <p:sldId id="617" r:id="rId11"/>
    <p:sldId id="543" r:id="rId12"/>
    <p:sldId id="659" r:id="rId13"/>
    <p:sldId id="622" r:id="rId14"/>
    <p:sldId id="624" r:id="rId15"/>
    <p:sldId id="596" r:id="rId16"/>
    <p:sldId id="628" r:id="rId17"/>
    <p:sldId id="629" r:id="rId18"/>
    <p:sldId id="630" r:id="rId19"/>
    <p:sldId id="632" r:id="rId20"/>
    <p:sldId id="633" r:id="rId21"/>
    <p:sldId id="573" r:id="rId22"/>
    <p:sldId id="565" r:id="rId23"/>
    <p:sldId id="564" r:id="rId24"/>
    <p:sldId id="566" r:id="rId25"/>
    <p:sldId id="637" r:id="rId26"/>
    <p:sldId id="638" r:id="rId27"/>
    <p:sldId id="652" r:id="rId28"/>
    <p:sldId id="639" r:id="rId29"/>
    <p:sldId id="574" r:id="rId30"/>
    <p:sldId id="575" r:id="rId31"/>
    <p:sldId id="584" r:id="rId32"/>
    <p:sldId id="587" r:id="rId33"/>
    <p:sldId id="576" r:id="rId34"/>
    <p:sldId id="577" r:id="rId35"/>
    <p:sldId id="613" r:id="rId36"/>
    <p:sldId id="653" r:id="rId37"/>
    <p:sldId id="644" r:id="rId38"/>
    <p:sldId id="645" r:id="rId39"/>
    <p:sldId id="646" r:id="rId40"/>
    <p:sldId id="647" r:id="rId41"/>
    <p:sldId id="649" r:id="rId42"/>
    <p:sldId id="655" r:id="rId43"/>
    <p:sldId id="595" r:id="rId44"/>
    <p:sldId id="609" r:id="rId45"/>
    <p:sldId id="654" r:id="rId46"/>
    <p:sldId id="611" r:id="rId47"/>
    <p:sldId id="656" r:id="rId48"/>
    <p:sldId id="657" r:id="rId49"/>
    <p:sldId id="658" r:id="rId50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55"/>
      <p:bold r:id="rId56"/>
    </p:embeddedFont>
    <p:embeddedFont>
      <p:font typeface="黑体" panose="02010609060101010101" pitchFamily="49" charset="-122"/>
      <p:regular r:id="rId57"/>
    </p:embeddedFont>
    <p:embeddedFont>
      <p:font typeface="Impact" panose="020B0806030902050204" pitchFamily="34" charset="0"/>
      <p:regular r:id="rId58"/>
    </p:embeddedFont>
    <p:embeddedFont>
      <p:font typeface="等线" panose="02010600030101010101" pitchFamily="2" charset="-122"/>
      <p:regular r:id="rId59"/>
    </p:embeddedFont>
    <p:embeddedFont>
      <p:font typeface="微软雅黑" panose="020B0503020204020204" pitchFamily="34" charset="-122"/>
      <p:regular r:id="rId60"/>
    </p:embeddedFont>
    <p:embeddedFont>
      <p:font typeface="Arial Unicode MS" panose="020B0604020202020204" charset="-122"/>
      <p:regular r:id="rId61"/>
    </p:embeddedFont>
  </p:embeddedFontLst>
  <p:custDataLst>
    <p:tags r:id="rId6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4797A23-E27D-4859-91B2-A9419C973F97}">
          <p14:sldIdLst>
            <p14:sldId id="417"/>
            <p14:sldId id="519"/>
            <p14:sldId id="520"/>
            <p14:sldId id="521"/>
            <p14:sldId id="615"/>
            <p14:sldId id="617"/>
            <p14:sldId id="543"/>
            <p14:sldId id="659"/>
            <p14:sldId id="622"/>
            <p14:sldId id="624"/>
            <p14:sldId id="596"/>
            <p14:sldId id="628"/>
            <p14:sldId id="629"/>
            <p14:sldId id="630"/>
            <p14:sldId id="632"/>
            <p14:sldId id="633"/>
            <p14:sldId id="573"/>
            <p14:sldId id="565"/>
            <p14:sldId id="564"/>
            <p14:sldId id="566"/>
            <p14:sldId id="637"/>
            <p14:sldId id="638"/>
            <p14:sldId id="652"/>
            <p14:sldId id="639"/>
            <p14:sldId id="574"/>
            <p14:sldId id="575"/>
            <p14:sldId id="584"/>
            <p14:sldId id="587"/>
            <p14:sldId id="576"/>
            <p14:sldId id="577"/>
            <p14:sldId id="613"/>
            <p14:sldId id="653"/>
            <p14:sldId id="644"/>
            <p14:sldId id="645"/>
            <p14:sldId id="646"/>
            <p14:sldId id="647"/>
            <p14:sldId id="649"/>
            <p14:sldId id="655"/>
            <p14:sldId id="595"/>
            <p14:sldId id="609"/>
            <p14:sldId id="654"/>
            <p14:sldId id="611"/>
            <p14:sldId id="656"/>
            <p14:sldId id="657"/>
            <p14:sldId id="65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2D81B"/>
    <a:srgbClr val="FF3399"/>
    <a:srgbClr val="E9662B"/>
    <a:srgbClr val="00FFCC"/>
    <a:srgbClr val="00CC99"/>
    <a:srgbClr val="5B9BD5"/>
    <a:srgbClr val="32619C"/>
    <a:srgbClr val="2F76B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500" autoAdjust="0"/>
    <p:restoredTop sz="91407" autoAdjust="0"/>
  </p:normalViewPr>
  <p:slideViewPr>
    <p:cSldViewPr>
      <p:cViewPr>
        <p:scale>
          <a:sx n="110" d="100"/>
          <a:sy n="110" d="100"/>
        </p:scale>
        <p:origin x="-684" y="-72"/>
      </p:cViewPr>
      <p:guideLst>
        <p:guide orient="horz" pos="391"/>
        <p:guide orient="horz" pos="2160"/>
        <p:guide orient="horz" pos="3884"/>
        <p:guide orient="horz" pos="799"/>
        <p:guide orient="horz" pos="2115"/>
        <p:guide orient="horz" pos="3249"/>
        <p:guide orient="horz" pos="293"/>
        <p:guide orient="horz" pos="1620"/>
        <p:guide orient="horz" pos="2913"/>
        <p:guide orient="horz" pos="599"/>
        <p:guide orient="horz" pos="1586"/>
        <p:guide orient="horz" pos="2437"/>
        <p:guide pos="1708"/>
        <p:guide pos="5972"/>
        <p:guide pos="3976"/>
        <p:guide pos="1281"/>
        <p:guide pos="4479"/>
        <p:guide pos="2983"/>
      </p:guideLst>
    </p:cSldViewPr>
  </p:slideViewPr>
  <p:outlineViewPr>
    <p:cViewPr>
      <p:scale>
        <a:sx n="100" d="100"/>
        <a:sy n="100" d="100"/>
      </p:scale>
      <p:origin x="0" y="389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50" d="100"/>
        <a:sy n="50" d="100"/>
      </p:scale>
      <p:origin x="0" y="1524"/>
    </p:cViewPr>
  </p:sorterViewPr>
  <p:notesViewPr>
    <p:cSldViewPr>
      <p:cViewPr varScale="1">
        <p:scale>
          <a:sx n="54" d="100"/>
          <a:sy n="54" d="100"/>
        </p:scale>
        <p:origin x="265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2" Type="http://schemas.openxmlformats.org/officeDocument/2006/relationships/tags" Target="tags/tag1.xml"/><Relationship Id="rId61" Type="http://schemas.openxmlformats.org/officeDocument/2006/relationships/font" Target="fonts/font7.fntdata"/><Relationship Id="rId60" Type="http://schemas.openxmlformats.org/officeDocument/2006/relationships/font" Target="fonts/font6.fntdata"/><Relationship Id="rId6" Type="http://schemas.openxmlformats.org/officeDocument/2006/relationships/notesMaster" Target="notesMasters/notesMaster1.xml"/><Relationship Id="rId59" Type="http://schemas.openxmlformats.org/officeDocument/2006/relationships/font" Target="fonts/font5.fntdata"/><Relationship Id="rId58" Type="http://schemas.openxmlformats.org/officeDocument/2006/relationships/font" Target="fonts/font4.fntdata"/><Relationship Id="rId57" Type="http://schemas.openxmlformats.org/officeDocument/2006/relationships/font" Target="fonts/font3.fntdata"/><Relationship Id="rId56" Type="http://schemas.openxmlformats.org/officeDocument/2006/relationships/font" Target="fonts/font2.fntdata"/><Relationship Id="rId55" Type="http://schemas.openxmlformats.org/officeDocument/2006/relationships/font" Target="fonts/font1.fntdata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handoutMaster" Target="handoutMasters/handoutMaster1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58D5C-38F1-477F-AE1D-F2B1371183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24125-4F64-4121-8F51-9768B7679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zh-CN" altLang="zh-CN"/>
          </a:p>
        </p:txBody>
      </p:sp>
      <p:sp>
        <p:nvSpPr>
          <p:cNvPr id="10243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/>
            </a:lvl1pPr>
          </a:lstStyle>
          <a:p>
            <a:fld id="{10729A3A-283D-4450-A17D-1357B750A919}" type="datetime1">
              <a:rPr lang="zh-CN" altLang="en-US"/>
            </a:fld>
            <a:endParaRPr lang="zh-CN" altLang="en-US" sz="1200"/>
          </a:p>
        </p:txBody>
      </p:sp>
      <p:sp>
        <p:nvSpPr>
          <p:cNvPr id="10244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</a14:hiddenLine>
            </a:ext>
          </a:extLst>
        </p:spPr>
      </p:sp>
      <p:sp>
        <p:nvSpPr>
          <p:cNvPr id="10245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</a14:hiddenLine>
            </a:ext>
          </a:extLst>
        </p:spPr>
        <p:txBody>
          <a:bodyPr anchor="ctr"/>
          <a:lstStyle/>
          <a:p>
            <a:pPr defTabSz="0" eaLnBrk="0" hangingPunct="0">
              <a:spcBef>
                <a:spcPct val="30000"/>
              </a:spcBef>
              <a:buFontTx/>
              <a:buNone/>
            </a:pPr>
            <a:r>
              <a:rPr lang="zh-CN" sz="1200"/>
              <a:t>单击此处编辑母版文本样式</a:t>
            </a:r>
            <a:endParaRPr lang="zh-CN" sz="1200"/>
          </a:p>
          <a:p>
            <a:pPr defTabSz="0" eaLnBrk="0" hangingPunct="0">
              <a:spcBef>
                <a:spcPct val="30000"/>
              </a:spcBef>
              <a:buFontTx/>
              <a:buNone/>
            </a:pPr>
            <a:r>
              <a:rPr lang="zh-CN" sz="1200"/>
              <a:t>第二级</a:t>
            </a:r>
            <a:endParaRPr lang="zh-CN" sz="1200"/>
          </a:p>
          <a:p>
            <a:pPr defTabSz="0" eaLnBrk="0" hangingPunct="0">
              <a:spcBef>
                <a:spcPct val="30000"/>
              </a:spcBef>
              <a:buFontTx/>
              <a:buNone/>
            </a:pPr>
            <a:r>
              <a:rPr lang="zh-CN" sz="1200"/>
              <a:t>第三级</a:t>
            </a:r>
            <a:endParaRPr lang="zh-CN" sz="1200"/>
          </a:p>
          <a:p>
            <a:pPr defTabSz="0" eaLnBrk="0" hangingPunct="0">
              <a:spcBef>
                <a:spcPct val="30000"/>
              </a:spcBef>
              <a:buFontTx/>
              <a:buNone/>
            </a:pPr>
            <a:r>
              <a:rPr lang="zh-CN" sz="1200"/>
              <a:t>第四级</a:t>
            </a:r>
            <a:endParaRPr lang="zh-CN" sz="1200"/>
          </a:p>
          <a:p>
            <a:pPr defTabSz="0" eaLnBrk="0" hangingPunct="0">
              <a:spcBef>
                <a:spcPct val="30000"/>
              </a:spcBef>
              <a:buFontTx/>
              <a:buNone/>
            </a:pPr>
            <a:r>
              <a:rPr lang="zh-CN" sz="1200"/>
              <a:t>第五级</a:t>
            </a:r>
            <a:endParaRPr lang="zh-CN" sz="1200"/>
          </a:p>
        </p:txBody>
      </p:sp>
      <p:sp>
        <p:nvSpPr>
          <p:cNvPr id="10246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zh-CN" altLang="zh-CN"/>
          </a:p>
        </p:txBody>
      </p:sp>
      <p:sp>
        <p:nvSpPr>
          <p:cNvPr id="10247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/>
            </a:lvl1pPr>
          </a:lstStyle>
          <a:p>
            <a:fld id="{3FA7435A-4B83-439A-9CCD-F82AD46EE605}" type="slidenum">
              <a:rPr lang="zh-CN" altLang="en-US"/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胡立志确认逻辑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赵攀确认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 sz="1000" dirty="0" smtClean="0"/>
              <a:t>赵攀确认排除方法</a:t>
            </a:r>
            <a:endParaRPr lang="zh-CN" altLang="en-US" sz="1000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扶胜根提供逻辑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胡立志确认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胡立志确认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胡立志确认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胡立志确认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胡立志确认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胡立志确认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胡立志确认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729A3A-283D-4450-A17D-1357B750A919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435A-4B83-439A-9CCD-F82AD46EE60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>
            <a:lumMod val="85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2450" y="123190"/>
            <a:ext cx="743585" cy="5099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/>
  <p:txStyles>
    <p:titleStyle>
      <a:lvl1pPr marL="6858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  <a:sym typeface="Calibri Light" panose="020F0302020204030204" charset="0"/>
        </a:defRPr>
      </a:lvl1pPr>
      <a:lvl2pPr marL="6858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2pPr>
      <a:lvl3pPr marL="6858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3pPr>
      <a:lvl4pPr marL="6858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4pPr>
      <a:lvl5pPr marL="6858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5pPr>
      <a:lvl6pPr marL="10287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6pPr>
      <a:lvl7pPr marL="13716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7pPr>
      <a:lvl8pPr marL="17145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8pPr>
      <a:lvl9pPr marL="20574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9pPr>
    </p:titleStyle>
    <p:bodyStyle>
      <a:lvl1pPr marL="171450" indent="-17145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5143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8572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2001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15430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18859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2288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25717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29146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>
            <a:lumMod val="85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7054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16595" y="123825"/>
            <a:ext cx="563245" cy="3860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/>
  <p:txStyles>
    <p:titleStyle>
      <a:lvl1pPr marL="6858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  <a:sym typeface="Calibri Light" panose="020F0302020204030204" charset="0"/>
        </a:defRPr>
      </a:lvl1pPr>
      <a:lvl2pPr marL="6858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2pPr>
      <a:lvl3pPr marL="6858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3pPr>
      <a:lvl4pPr marL="6858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4pPr>
      <a:lvl5pPr marL="6858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5pPr>
      <a:lvl6pPr marL="10287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6pPr>
      <a:lvl7pPr marL="13716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7pPr>
      <a:lvl8pPr marL="17145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8pPr>
      <a:lvl9pPr marL="20574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9pPr>
    </p:titleStyle>
    <p:bodyStyle>
      <a:lvl1pPr marL="171450" indent="-17145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5143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8572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2001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15430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18859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2288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25717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29146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>
            <a:lumMod val="85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60740" y="123190"/>
            <a:ext cx="517525" cy="3549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/>
  <p:txStyles>
    <p:titleStyle>
      <a:lvl1pPr marL="6858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  <a:sym typeface="Calibri Light" panose="020F0302020204030204" charset="0"/>
        </a:defRPr>
      </a:lvl1pPr>
      <a:lvl2pPr marL="6858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2pPr>
      <a:lvl3pPr marL="6858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3pPr>
      <a:lvl4pPr marL="6858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4pPr>
      <a:lvl5pPr marL="6858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5pPr>
      <a:lvl6pPr marL="10287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6pPr>
      <a:lvl7pPr marL="13716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7pPr>
      <a:lvl8pPr marL="17145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8pPr>
      <a:lvl9pPr marL="20574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sym typeface="Calibri Light" panose="020F0302020204030204" charset="0"/>
        </a:defRPr>
      </a:lvl9pPr>
    </p:titleStyle>
    <p:bodyStyle>
      <a:lvl1pPr marL="171450" indent="-17145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5143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8572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2001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15430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18859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2288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25717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29146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2.jpeg"/><Relationship Id="rId1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4.png"/><Relationship Id="rId2" Type="http://schemas.openxmlformats.org/officeDocument/2006/relationships/image" Target="../media/image62.jpeg"/><Relationship Id="rId1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1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3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14.emf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1" Type="http://schemas.openxmlformats.org/officeDocument/2006/relationships/image" Target="../media/image14.emf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emf"/><Relationship Id="rId3" Type="http://schemas.openxmlformats.org/officeDocument/2006/relationships/image" Target="../media/image68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emf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3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7.jpeg"/><Relationship Id="rId1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3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9.jpe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9.jpe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package" Target="../embeddings/Document2.docx"/><Relationship Id="rId8" Type="http://schemas.openxmlformats.org/officeDocument/2006/relationships/image" Target="../media/image26.wmf"/><Relationship Id="rId7" Type="http://schemas.openxmlformats.org/officeDocument/2006/relationships/package" Target="../embeddings/Document1.docx"/><Relationship Id="rId6" Type="http://schemas.microsoft.com/office/2007/relationships/hdphoto" Target="../media/image25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5" Type="http://schemas.openxmlformats.org/officeDocument/2006/relationships/notesSlide" Target="../notesSlides/notesSlide9.xml"/><Relationship Id="rId14" Type="http://schemas.openxmlformats.org/officeDocument/2006/relationships/vmlDrawing" Target="../drawings/vmlDrawing1.v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8.wmf"/><Relationship Id="rId11" Type="http://schemas.openxmlformats.org/officeDocument/2006/relationships/package" Target="../embeddings/Document3.docx"/><Relationship Id="rId10" Type="http://schemas.openxmlformats.org/officeDocument/2006/relationships/image" Target="../media/image27.wmf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8"/>
          <p:cNvSpPr>
            <a:spLocks noChangeArrowheads="1"/>
          </p:cNvSpPr>
          <p:nvPr/>
        </p:nvSpPr>
        <p:spPr bwMode="auto">
          <a:xfrm>
            <a:off x="5004048" y="3984348"/>
            <a:ext cx="3110848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90" rIns="68577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ea typeface="Tahoma" panose="020B0604030504040204" pitchFamily="34" charset="0"/>
                <a:cs typeface="Arial" panose="020B0604020202020204" pitchFamily="34" charset="0"/>
              </a:rPr>
              <a:t>Five .Yang</a:t>
            </a:r>
            <a:endParaRPr lang="en-US" altLang="zh-CN" sz="1200" dirty="0" smtClean="0">
              <a:solidFill>
                <a:srgbClr val="5B9BD5">
                  <a:lumMod val="50000"/>
                </a:srgbClr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ea typeface="Tahoma" panose="020B0604030504040204" pitchFamily="34" charset="0"/>
                <a:cs typeface="Arial" panose="020B0604020202020204" pitchFamily="34" charset="0"/>
              </a:rPr>
              <a:t>Technical support department 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3815408" y="1422162"/>
            <a:ext cx="5077072" cy="11144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8" tIns="34290" rIns="68578" bIns="3429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Trouble Shooting</a:t>
            </a:r>
            <a:endParaRPr lang="en-US" altLang="zh-CN" sz="4400" b="1" dirty="0" smtClean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zh-CN" sz="2400" b="1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DC Inverter LCAC </a:t>
            </a:r>
            <a:endParaRPr lang="en-US" altLang="zh-CN" sz="2400" b="1" dirty="0" smtClean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28297" y="3363838"/>
            <a:ext cx="1013419" cy="4918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5B9BD5">
                    <a:lumMod val="50000"/>
                  </a:srgbClr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11/2020</a:t>
            </a:r>
            <a:endParaRPr lang="zh-CN" altLang="en-US" sz="2000" b="1" dirty="0">
              <a:solidFill>
                <a:srgbClr val="5B9BD5">
                  <a:lumMod val="50000"/>
                </a:srgbClr>
              </a:solidFill>
              <a:latin typeface="Impact" panose="020B0806030902050204" pitchFamily="34" charset="0"/>
              <a:ea typeface="黑体" panose="02010609060101010101" pitchFamily="49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1000">
              <a:schemeClr val="bg1"/>
            </a:gs>
            <a:gs pos="8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接连接符 50"/>
          <p:cNvCxnSpPr/>
          <p:nvPr/>
        </p:nvCxnSpPr>
        <p:spPr bwMode="auto">
          <a:xfrm flipV="1">
            <a:off x="1046593" y="995958"/>
            <a:ext cx="713419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直接连接符 51"/>
          <p:cNvCxnSpPr/>
          <p:nvPr/>
        </p:nvCxnSpPr>
        <p:spPr bwMode="auto">
          <a:xfrm>
            <a:off x="1046593" y="923950"/>
            <a:ext cx="1086004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矩形 52"/>
          <p:cNvSpPr/>
          <p:nvPr/>
        </p:nvSpPr>
        <p:spPr>
          <a:xfrm>
            <a:off x="2142204" y="626626"/>
            <a:ext cx="1426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5B9BD5">
                    <a:lumMod val="50000"/>
                  </a:srgbClr>
                </a:solidFill>
                <a:cs typeface="Arial" panose="020B0604020202020204" pitchFamily="34" charset="0"/>
              </a:rPr>
              <a:t>CONTENT</a:t>
            </a:r>
            <a:endParaRPr lang="en-US" altLang="ko-KR" sz="2000" b="1" dirty="0">
              <a:solidFill>
                <a:srgbClr val="5B9BD5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3707904" y="2095213"/>
          <a:ext cx="4896544" cy="21327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6064"/>
                <a:gridCol w="4320480"/>
              </a:tblGrid>
              <a:tr h="29082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</a:t>
                      </a:r>
                      <a:endParaRPr lang="zh-CN" sz="9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/>
                        <a:cs typeface="Arial" panose="020B0604020202020204" pitchFamily="34" charset="0"/>
                      </a:endParaRPr>
                    </a:p>
                  </a:txBody>
                  <a:tcPr marL="33926" marR="339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Fault code description</a:t>
                      </a:r>
                      <a:endParaRPr lang="zh-CN" sz="9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/>
                        <a:cs typeface="Arial" panose="020B0604020202020204" pitchFamily="34" charset="0"/>
                      </a:endParaRPr>
                    </a:p>
                  </a:txBody>
                  <a:tcPr marL="33926" marR="339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6239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A9</a:t>
                      </a:r>
                      <a:endParaRPr lang="zh-CN" sz="100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Communication abnormal between IDU and ODU</a:t>
                      </a:r>
                      <a:endParaRPr lang="zh-CN" sz="1000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6239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J2</a:t>
                      </a:r>
                      <a:endParaRPr lang="zh-CN" sz="100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Communication abnormal between ODU </a:t>
                      </a:r>
                      <a:r>
                        <a:rPr lang="en-US" altLang="zh-CN" sz="1000" kern="1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and IDU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4709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AA</a:t>
                      </a:r>
                      <a:endParaRPr lang="zh-CN" sz="100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Communication</a:t>
                      </a:r>
                      <a:r>
                        <a:rPr lang="en-US" altLang="zh-CN" sz="1000" kern="1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abnormal between IDU and wired controller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4709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J3</a:t>
                      </a:r>
                      <a:endParaRPr lang="zh-CN" sz="100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Communication abnormal between the</a:t>
                      </a:r>
                      <a:r>
                        <a:rPr lang="en-US" altLang="zh-CN" sz="1000" kern="1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driver PCB and main PCB of </a:t>
                      </a: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ODU 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1043608" y="1026736"/>
            <a:ext cx="1296144" cy="903065"/>
            <a:chOff x="515977" y="1935858"/>
            <a:chExt cx="2000572" cy="1645730"/>
          </a:xfrm>
          <a:solidFill>
            <a:schemeClr val="bg1"/>
          </a:solidFill>
        </p:grpSpPr>
        <p:pic>
          <p:nvPicPr>
            <p:cNvPr id="21" name="Picture 3" descr="C:\Users\shenkaiqi\Desktop\39a86e38-c00d-44d2-8c2e-9a16536473d1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02" b="90000" l="1552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757" y="1935858"/>
              <a:ext cx="911099" cy="958327"/>
            </a:xfrm>
            <a:prstGeom prst="rect">
              <a:avLst/>
            </a:prstGeom>
            <a:grpFill/>
          </p:spPr>
        </p:pic>
        <p:sp>
          <p:nvSpPr>
            <p:cNvPr id="22" name="矩形 21"/>
            <p:cNvSpPr/>
            <p:nvPr/>
          </p:nvSpPr>
          <p:spPr>
            <a:xfrm>
              <a:off x="515977" y="2776598"/>
              <a:ext cx="2000572" cy="80499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Error </a:t>
              </a:r>
              <a:r>
                <a:rPr lang="en-US" altLang="zh-CN" sz="900" b="1" dirty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code </a:t>
              </a:r>
              <a:endParaRPr lang="en-US" altLang="zh-CN" sz="9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7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T</a:t>
              </a:r>
              <a:r>
                <a:rPr lang="en-US" altLang="zh-CN" sz="7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  <a:sym typeface="+mn-ea"/>
                </a:rPr>
                <a:t>rouble shooting guide</a:t>
              </a:r>
              <a:endParaRPr lang="en-US" altLang="zh-CN" sz="7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55576" y="2103714"/>
            <a:ext cx="2232000" cy="2088199"/>
            <a:chOff x="2295586" y="1533683"/>
            <a:chExt cx="2392313" cy="2088199"/>
          </a:xfrm>
        </p:grpSpPr>
        <p:grpSp>
          <p:nvGrpSpPr>
            <p:cNvPr id="24" name="组合 23"/>
            <p:cNvGrpSpPr/>
            <p:nvPr/>
          </p:nvGrpSpPr>
          <p:grpSpPr>
            <a:xfrm>
              <a:off x="2295586" y="1533683"/>
              <a:ext cx="2392313" cy="1728127"/>
              <a:chOff x="2295586" y="1533683"/>
              <a:chExt cx="2392313" cy="1728127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2295586" y="1533683"/>
                <a:ext cx="2392313" cy="1368087"/>
                <a:chOff x="2295586" y="1533683"/>
                <a:chExt cx="2392313" cy="1368087"/>
              </a:xfrm>
            </p:grpSpPr>
            <p:grpSp>
              <p:nvGrpSpPr>
                <p:cNvPr id="28" name="组合 27"/>
                <p:cNvGrpSpPr/>
                <p:nvPr/>
              </p:nvGrpSpPr>
              <p:grpSpPr>
                <a:xfrm>
                  <a:off x="2295586" y="1533683"/>
                  <a:ext cx="2378572" cy="1008048"/>
                  <a:chOff x="3386052" y="1582294"/>
                  <a:chExt cx="2378572" cy="1008048"/>
                </a:xfrm>
              </p:grpSpPr>
              <p:grpSp>
                <p:nvGrpSpPr>
                  <p:cNvPr id="30" name="组合 29"/>
                  <p:cNvGrpSpPr/>
                  <p:nvPr/>
                </p:nvGrpSpPr>
                <p:grpSpPr>
                  <a:xfrm>
                    <a:off x="3386052" y="1582294"/>
                    <a:ext cx="2376264" cy="1008048"/>
                    <a:chOff x="5330268" y="1273879"/>
                    <a:chExt cx="2376264" cy="885531"/>
                  </a:xfrm>
                </p:grpSpPr>
                <p:sp>
                  <p:nvSpPr>
                    <p:cNvPr id="32" name="圆角矩形 31"/>
                    <p:cNvSpPr/>
                    <p:nvPr/>
                  </p:nvSpPr>
                  <p:spPr>
                    <a:xfrm>
                      <a:off x="5332575" y="1273879"/>
                      <a:ext cx="2365918" cy="252997"/>
                    </a:xfrm>
                    <a:prstGeom prst="roundRect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lIns="147679" tIns="45716" rIns="91432" bIns="45716" rtlCol="0" anchor="ctr"/>
                    <a:lstStyle/>
                    <a:p>
                      <a:r>
                        <a:rPr lang="en-US" altLang="ko-KR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Temp. sensor fault </a:t>
                      </a:r>
                      <a:r>
                        <a:rPr lang="en-US" altLang="ko-K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(7) </a:t>
                      </a:r>
                      <a:endParaRPr lang="en-US" altLang="ko-KR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" name="圆角矩形 32"/>
                    <p:cNvSpPr/>
                    <p:nvPr/>
                  </p:nvSpPr>
                  <p:spPr>
                    <a:xfrm>
                      <a:off x="5330268" y="1906413"/>
                      <a:ext cx="2376264" cy="252997"/>
                    </a:xfrm>
                    <a:prstGeom prst="roundRect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lIns="147679" tIns="45716" rIns="91432" bIns="45716" rtlCol="0" anchor="ctr"/>
                    <a:lstStyle/>
                    <a:p>
                      <a:r>
                        <a:rPr lang="en-US" altLang="ko-KR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Indoor unit fault (10)</a:t>
                      </a:r>
                      <a:endParaRPr lang="en-US" altLang="ko-KR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1" name="圆角矩形 30"/>
                  <p:cNvSpPr/>
                  <p:nvPr/>
                </p:nvSpPr>
                <p:spPr>
                  <a:xfrm>
                    <a:off x="3388359" y="1942333"/>
                    <a:ext cx="2376265" cy="288000"/>
                  </a:xfrm>
                  <a:prstGeom prst="roundRect">
                    <a:avLst/>
                  </a:prstGeom>
                  <a:solidFill>
                    <a:srgbClr val="E9662B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lIns="147679" tIns="45716" rIns="91432" bIns="45716" rtlCol="0" anchor="ctr"/>
                  <a:lstStyle/>
                  <a:p>
                    <a:r>
                      <a:rPr lang="en-US" altLang="ko-KR" sz="11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Communication fault </a:t>
                    </a:r>
                    <a:r>
                      <a:rPr lang="en-US" altLang="ko-KR" sz="1100" b="1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(4) </a:t>
                    </a:r>
                    <a:endParaRPr lang="en-US" altLang="ko-KR" sz="1100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9" name="圆角矩形 28"/>
                <p:cNvSpPr/>
                <p:nvPr/>
              </p:nvSpPr>
              <p:spPr>
                <a:xfrm>
                  <a:off x="2311636" y="2613770"/>
                  <a:ext cx="2376263" cy="288000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lIns="147679" tIns="45716" rIns="91432" bIns="45716" rtlCol="0" anchor="ctr"/>
                <a:lstStyle/>
                <a:p>
                  <a:r>
                    <a:rPr lang="en-US" altLang="ko-KR" sz="1100" b="1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Refrigerant circuit fault (3)</a:t>
                  </a:r>
                  <a:endParaRPr lang="en-US" altLang="ko-KR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圆角矩形 26"/>
              <p:cNvSpPr/>
              <p:nvPr/>
            </p:nvSpPr>
            <p:spPr>
              <a:xfrm>
                <a:off x="2302135" y="2973810"/>
                <a:ext cx="2376263" cy="28800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147679" tIns="45716" rIns="91432" bIns="45716" rtlCol="0" anchor="ctr"/>
              <a:lstStyle/>
              <a:p>
                <a:r>
                  <a:rPr lang="en-US" altLang="ko-KR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ODU </a:t>
                </a:r>
                <a:r>
                  <a:rPr lang="en-US" altLang="zh-CN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component </a:t>
                </a:r>
                <a:r>
                  <a:rPr lang="en-US" altLang="ko-KR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fault (3)</a:t>
                </a:r>
                <a:endParaRPr lang="en-US" altLang="ko-KR" sz="11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圆角矩形 24"/>
            <p:cNvSpPr/>
            <p:nvPr/>
          </p:nvSpPr>
          <p:spPr>
            <a:xfrm>
              <a:off x="2302135" y="3333882"/>
              <a:ext cx="2376263" cy="2880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47679" tIns="45716" rIns="91432" bIns="45716" rtlCol="0" anchor="ctr"/>
            <a:lstStyle/>
            <a:p>
              <a:r>
                <a:rPr lang="en-US" altLang="ko-KR" sz="11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ODU </a:t>
              </a:r>
              <a:r>
                <a:rPr lang="en-US" altLang="zh-CN" sz="11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electric control fault (16)</a:t>
              </a:r>
              <a:endParaRPr lang="en-US" altLang="zh-CN" sz="11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右箭头 33"/>
          <p:cNvSpPr/>
          <p:nvPr/>
        </p:nvSpPr>
        <p:spPr bwMode="auto">
          <a:xfrm>
            <a:off x="3121571" y="2505229"/>
            <a:ext cx="288032" cy="25201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 bwMode="auto">
          <a:xfrm rot="10800000" flipV="1">
            <a:off x="467543" y="735580"/>
            <a:ext cx="6581078" cy="324000"/>
          </a:xfrm>
          <a:prstGeom prst="roundRect">
            <a:avLst/>
          </a:prstGeom>
          <a:noFill/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11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Error logic :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IDU &amp; ODU detect signal feedback from each other , if no signal will appear </a:t>
            </a:r>
            <a:r>
              <a:rPr lang="en-US" altLang="zh-CN" sz="11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code</a:t>
            </a:r>
            <a:endParaRPr lang="en-US" altLang="zh-CN" sz="1100" dirty="0" smtClean="0">
              <a:solidFill>
                <a:srgbClr val="FF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7251" y="218333"/>
            <a:ext cx="6917037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1. </a:t>
            </a:r>
            <a:r>
              <a:rPr lang="en-US" altLang="zh-CN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A9/J2</a:t>
            </a:r>
            <a:r>
              <a:rPr lang="zh-CN" altLang="en-US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kern="100" dirty="0">
                <a:solidFill>
                  <a:sysClr val="windowText" lastClr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Communication </a:t>
            </a:r>
            <a:r>
              <a:rPr lang="en-US" altLang="zh-CN" sz="1600" b="1" kern="100" dirty="0" smtClean="0">
                <a:solidFill>
                  <a:sysClr val="windowText" lastClr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abnormal </a:t>
            </a:r>
            <a:r>
              <a:rPr lang="en-US" altLang="zh-CN" sz="1600" b="1" kern="100" dirty="0">
                <a:solidFill>
                  <a:sysClr val="windowText" lastClr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between the ODU and </a:t>
            </a:r>
            <a:r>
              <a:rPr lang="en-US" altLang="zh-CN" sz="1600" b="1" kern="100" dirty="0" smtClean="0">
                <a:solidFill>
                  <a:sysClr val="windowText" lastClr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IDU</a:t>
            </a:r>
            <a:endParaRPr lang="en-US" altLang="zh-CN" sz="1600" b="1" kern="100" dirty="0" smtClean="0">
              <a:solidFill>
                <a:sysClr val="windowText" lastClr="00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448" name="TextBox 18447"/>
          <p:cNvSpPr txBox="1"/>
          <p:nvPr/>
        </p:nvSpPr>
        <p:spPr>
          <a:xfrm>
            <a:off x="539551" y="1203598"/>
            <a:ext cx="37444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dirty="0" smtClean="0">
                <a:cs typeface="Arial" panose="020B0604020202020204" pitchFamily="34" charset="0"/>
              </a:rPr>
              <a:t>1. </a:t>
            </a:r>
            <a:r>
              <a:rPr lang="zh-CN" altLang="en-US" sz="1000" dirty="0" smtClean="0">
                <a:cs typeface="Arial" panose="020B0604020202020204" pitchFamily="34" charset="0"/>
              </a:rPr>
              <a:t> </a:t>
            </a:r>
            <a:r>
              <a:rPr lang="en-US" altLang="zh-CN" sz="1000" dirty="0" smtClean="0">
                <a:cs typeface="Arial" panose="020B0604020202020204" pitchFamily="34" charset="0"/>
              </a:rPr>
              <a:t>Check communication wiring of IDU terminal and ODU terminal, ensure A to A or (x3) , B to B or (x4</a:t>
            </a:r>
            <a:r>
              <a:rPr lang="zh-CN" altLang="en-US" sz="1000" dirty="0" smtClean="0">
                <a:cs typeface="Arial" panose="020B0604020202020204" pitchFamily="34" charset="0"/>
              </a:rPr>
              <a:t>）</a:t>
            </a:r>
            <a:endParaRPr lang="zh-CN" altLang="en-US" sz="1000" dirty="0">
              <a:cs typeface="Arial" panose="020B0604020202020204" pitchFamily="34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4355976" y="1152116"/>
            <a:ext cx="2719536" cy="536679"/>
            <a:chOff x="4930811" y="984548"/>
            <a:chExt cx="2719536" cy="536679"/>
          </a:xfrm>
        </p:grpSpPr>
        <p:grpSp>
          <p:nvGrpSpPr>
            <p:cNvPr id="18461" name="组合 18460"/>
            <p:cNvGrpSpPr/>
            <p:nvPr/>
          </p:nvGrpSpPr>
          <p:grpSpPr>
            <a:xfrm>
              <a:off x="5508104" y="1131590"/>
              <a:ext cx="1584176" cy="250423"/>
              <a:chOff x="5076056" y="1144853"/>
              <a:chExt cx="1584176" cy="250423"/>
            </a:xfrm>
          </p:grpSpPr>
          <p:cxnSp>
            <p:nvCxnSpPr>
              <p:cNvPr id="18450" name="直接连接符 18449"/>
              <p:cNvCxnSpPr/>
              <p:nvPr/>
            </p:nvCxnSpPr>
            <p:spPr bwMode="auto">
              <a:xfrm>
                <a:off x="5220072" y="1297375"/>
                <a:ext cx="12241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454" name="直接连接符 18453"/>
              <p:cNvCxnSpPr/>
              <p:nvPr/>
            </p:nvCxnSpPr>
            <p:spPr bwMode="auto">
              <a:xfrm flipH="1" flipV="1">
                <a:off x="5076056" y="1216861"/>
                <a:ext cx="144000" cy="7199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456" name="直接连接符 18455"/>
              <p:cNvCxnSpPr/>
              <p:nvPr/>
            </p:nvCxnSpPr>
            <p:spPr bwMode="auto">
              <a:xfrm flipH="1">
                <a:off x="5076056" y="1297375"/>
                <a:ext cx="144016" cy="9790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直接连接符 94"/>
              <p:cNvCxnSpPr/>
              <p:nvPr/>
            </p:nvCxnSpPr>
            <p:spPr bwMode="auto">
              <a:xfrm flipV="1">
                <a:off x="6444208" y="1144853"/>
                <a:ext cx="216024" cy="15252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直接连接符 95"/>
              <p:cNvCxnSpPr/>
              <p:nvPr/>
            </p:nvCxnSpPr>
            <p:spPr bwMode="auto">
              <a:xfrm>
                <a:off x="6444208" y="1297374"/>
                <a:ext cx="216024" cy="6112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8462" name="TextBox 18461"/>
            <p:cNvSpPr txBox="1"/>
            <p:nvPr/>
          </p:nvSpPr>
          <p:spPr>
            <a:xfrm>
              <a:off x="4930811" y="1013396"/>
              <a:ext cx="627095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900" dirty="0" smtClean="0"/>
                <a:t>A or (x3)</a:t>
              </a:r>
              <a:endParaRPr lang="en-US" altLang="zh-CN" sz="900" dirty="0" smtClean="0"/>
            </a:p>
            <a:p>
              <a:pPr>
                <a:lnSpc>
                  <a:spcPct val="150000"/>
                </a:lnSpc>
              </a:pPr>
              <a:r>
                <a:rPr lang="en-US" altLang="zh-CN" sz="900" dirty="0" smtClean="0"/>
                <a:t>B or (x4)</a:t>
              </a:r>
              <a:endParaRPr lang="zh-CN" altLang="en-US" sz="9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023252" y="984548"/>
              <a:ext cx="627095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900" dirty="0" smtClean="0"/>
                <a:t>A or (x3)</a:t>
              </a:r>
              <a:endParaRPr lang="en-US" altLang="zh-CN" sz="900" dirty="0" smtClean="0"/>
            </a:p>
            <a:p>
              <a:pPr>
                <a:lnSpc>
                  <a:spcPct val="150000"/>
                </a:lnSpc>
              </a:pPr>
              <a:r>
                <a:rPr lang="en-US" altLang="zh-CN" sz="900" dirty="0" smtClean="0"/>
                <a:t>B or (x4)</a:t>
              </a:r>
              <a:endParaRPr lang="zh-CN" altLang="en-US" sz="900" dirty="0"/>
            </a:p>
          </p:txBody>
        </p:sp>
      </p:grpSp>
      <p:sp>
        <p:nvSpPr>
          <p:cNvPr id="75" name="乘号 74"/>
          <p:cNvSpPr/>
          <p:nvPr/>
        </p:nvSpPr>
        <p:spPr bwMode="auto">
          <a:xfrm>
            <a:off x="6141771" y="1263158"/>
            <a:ext cx="216024" cy="360000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39552" y="2139702"/>
            <a:ext cx="345638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 startAt="2"/>
            </a:pPr>
            <a:r>
              <a:rPr lang="en-US" altLang="zh-CN" sz="1000" dirty="0" smtClean="0">
                <a:cs typeface="Arial" panose="020B0604020202020204" pitchFamily="34" charset="0"/>
              </a:rPr>
              <a:t>Check whether communication </a:t>
            </a:r>
            <a:r>
              <a:rPr lang="en-US" altLang="zh-CN" sz="1000" dirty="0">
                <a:cs typeface="Arial" panose="020B0604020202020204" pitchFamily="34" charset="0"/>
              </a:rPr>
              <a:t>wiring </a:t>
            </a:r>
            <a:r>
              <a:rPr lang="en-US" altLang="zh-CN" sz="1000" dirty="0" smtClean="0">
                <a:cs typeface="Arial" panose="020B0604020202020204" pitchFamily="34" charset="0"/>
              </a:rPr>
              <a:t>abnormal through multi-meter (</a:t>
            </a:r>
            <a:r>
              <a:rPr lang="en-US" altLang="zh-CN" sz="900" i="1" dirty="0" smtClean="0">
                <a:cs typeface="Arial" panose="020B0604020202020204" pitchFamily="34" charset="0"/>
              </a:rPr>
              <a:t>some </a:t>
            </a:r>
            <a:r>
              <a:rPr lang="en-US" altLang="zh-CN" sz="900" i="1" dirty="0">
                <a:cs typeface="Arial" panose="020B0604020202020204" pitchFamily="34" charset="0"/>
              </a:rPr>
              <a:t>cases that the wire be bitten off by </a:t>
            </a:r>
            <a:r>
              <a:rPr lang="en-US" altLang="zh-CN" sz="900" i="1" dirty="0" smtClean="0">
                <a:cs typeface="Arial" panose="020B0604020202020204" pitchFamily="34" charset="0"/>
              </a:rPr>
              <a:t>animals)</a:t>
            </a:r>
            <a:endParaRPr lang="zh-CN" altLang="en-US" sz="900" i="1" dirty="0">
              <a:cs typeface="Arial" panose="020B0604020202020204" pitchFamily="34" charset="0"/>
            </a:endParaRPr>
          </a:p>
        </p:txBody>
      </p:sp>
      <p:grpSp>
        <p:nvGrpSpPr>
          <p:cNvPr id="122" name="组合 121"/>
          <p:cNvGrpSpPr/>
          <p:nvPr/>
        </p:nvGrpSpPr>
        <p:grpSpPr>
          <a:xfrm>
            <a:off x="4331444" y="1779662"/>
            <a:ext cx="4561036" cy="2180008"/>
            <a:chOff x="4586022" y="1622458"/>
            <a:chExt cx="4561036" cy="2180008"/>
          </a:xfrm>
        </p:grpSpPr>
        <p:grpSp>
          <p:nvGrpSpPr>
            <p:cNvPr id="120" name="组合 119"/>
            <p:cNvGrpSpPr/>
            <p:nvPr/>
          </p:nvGrpSpPr>
          <p:grpSpPr>
            <a:xfrm>
              <a:off x="4586022" y="1622458"/>
              <a:ext cx="4561036" cy="2180008"/>
              <a:chOff x="1984032" y="1995686"/>
              <a:chExt cx="4561036" cy="2180008"/>
            </a:xfrm>
          </p:grpSpPr>
          <p:grpSp>
            <p:nvGrpSpPr>
              <p:cNvPr id="18447" name="组合 18446"/>
              <p:cNvGrpSpPr/>
              <p:nvPr/>
            </p:nvGrpSpPr>
            <p:grpSpPr>
              <a:xfrm>
                <a:off x="1984032" y="1995686"/>
                <a:ext cx="3749405" cy="1612007"/>
                <a:chOff x="2637129" y="1059582"/>
                <a:chExt cx="5486200" cy="2620904"/>
              </a:xfrm>
            </p:grpSpPr>
            <p:pic>
              <p:nvPicPr>
                <p:cNvPr id="64" name="图片 63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619" r="1524" b="26048"/>
                <a:stretch>
                  <a:fillRect/>
                </a:stretch>
              </p:blipFill>
              <p:spPr>
                <a:xfrm>
                  <a:off x="5364088" y="1347614"/>
                  <a:ext cx="2759241" cy="1129258"/>
                </a:xfrm>
                <a:prstGeom prst="rect">
                  <a:avLst/>
                </a:prstGeom>
              </p:spPr>
            </p:pic>
            <p:sp>
              <p:nvSpPr>
                <p:cNvPr id="58" name="矩形 57"/>
                <p:cNvSpPr/>
                <p:nvPr/>
              </p:nvSpPr>
              <p:spPr>
                <a:xfrm>
                  <a:off x="5654683" y="1059582"/>
                  <a:ext cx="2083313" cy="3502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800" dirty="0">
                      <a:solidFill>
                        <a:schemeClr val="bg1">
                          <a:lumMod val="50000"/>
                        </a:schemeClr>
                      </a:solidFill>
                      <a:cs typeface="Arial" panose="020B0604020202020204" pitchFamily="34" charset="0"/>
                    </a:rPr>
                    <a:t>Y type </a:t>
                  </a:r>
                  <a:r>
                    <a:rPr lang="en-US" altLang="zh-CN" sz="800" dirty="0" smtClean="0">
                      <a:solidFill>
                        <a:schemeClr val="bg1">
                          <a:lumMod val="50000"/>
                        </a:schemeClr>
                      </a:solidFill>
                      <a:cs typeface="Arial" panose="020B0604020202020204" pitchFamily="34" charset="0"/>
                    </a:rPr>
                    <a:t>cassette (reference)</a:t>
                  </a:r>
                  <a:endParaRPr lang="zh-CN" altLang="en-US" sz="800" dirty="0">
                    <a:solidFill>
                      <a:schemeClr val="bg1">
                        <a:lumMod val="50000"/>
                      </a:schemeClr>
                    </a:solidFill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66" name="图片 6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747305" y="1419166"/>
                  <a:ext cx="1410956" cy="840388"/>
                </a:xfrm>
                <a:prstGeom prst="rect">
                  <a:avLst/>
                </a:prstGeom>
              </p:spPr>
            </p:pic>
            <p:pic>
              <p:nvPicPr>
                <p:cNvPr id="67" name="图片 6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5400000">
                  <a:off x="2895008" y="2417235"/>
                  <a:ext cx="1163217" cy="1363285"/>
                </a:xfrm>
                <a:prstGeom prst="rect">
                  <a:avLst/>
                </a:prstGeom>
              </p:spPr>
            </p:pic>
            <p:sp>
              <p:nvSpPr>
                <p:cNvPr id="63" name="矩形标注 62"/>
                <p:cNvSpPr/>
                <p:nvPr/>
              </p:nvSpPr>
              <p:spPr bwMode="auto">
                <a:xfrm>
                  <a:off x="2697557" y="1395894"/>
                  <a:ext cx="1538878" cy="863661"/>
                </a:xfrm>
                <a:prstGeom prst="wedgeRectCallout">
                  <a:avLst>
                    <a:gd name="adj1" fmla="val -6146"/>
                    <a:gd name="adj2" fmla="val 85263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9" name="矩形 68"/>
                <p:cNvSpPr/>
                <p:nvPr/>
              </p:nvSpPr>
              <p:spPr>
                <a:xfrm>
                  <a:off x="2637129" y="1074166"/>
                  <a:ext cx="1693952" cy="3502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800" dirty="0" smtClean="0">
                      <a:solidFill>
                        <a:schemeClr val="bg1">
                          <a:lumMod val="50000"/>
                        </a:schemeClr>
                      </a:solidFill>
                      <a:cs typeface="Arial" panose="020B0604020202020204" pitchFamily="34" charset="0"/>
                    </a:rPr>
                    <a:t>18K ODU (reference)</a:t>
                  </a:r>
                  <a:endParaRPr lang="zh-CN" altLang="en-US" sz="800" dirty="0">
                    <a:solidFill>
                      <a:schemeClr val="bg1">
                        <a:lumMod val="50000"/>
                      </a:schemeClr>
                    </a:solidFill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8433" name="直接连接符 18432"/>
                <p:cNvCxnSpPr/>
                <p:nvPr/>
              </p:nvCxnSpPr>
              <p:spPr bwMode="auto">
                <a:xfrm>
                  <a:off x="3275856" y="3098879"/>
                  <a:ext cx="144016" cy="32578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437" name="直接连接符 18436"/>
                <p:cNvCxnSpPr/>
                <p:nvPr/>
              </p:nvCxnSpPr>
              <p:spPr bwMode="auto">
                <a:xfrm>
                  <a:off x="3347864" y="3098879"/>
                  <a:ext cx="72008" cy="32578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8439" name="任意多边形 18438"/>
                <p:cNvSpPr/>
                <p:nvPr/>
              </p:nvSpPr>
              <p:spPr>
                <a:xfrm>
                  <a:off x="3406021" y="1866898"/>
                  <a:ext cx="2035929" cy="1727192"/>
                </a:xfrm>
                <a:custGeom>
                  <a:avLst/>
                  <a:gdLst>
                    <a:gd name="connsiteX0" fmla="*/ 0 w 2012950"/>
                    <a:gd name="connsiteY0" fmla="*/ 1352550 h 1511983"/>
                    <a:gd name="connsiteX1" fmla="*/ 323850 w 2012950"/>
                    <a:gd name="connsiteY1" fmla="*/ 1498600 h 1511983"/>
                    <a:gd name="connsiteX2" fmla="*/ 1181100 w 2012950"/>
                    <a:gd name="connsiteY2" fmla="*/ 1054100 h 1511983"/>
                    <a:gd name="connsiteX3" fmla="*/ 1670050 w 2012950"/>
                    <a:gd name="connsiteY3" fmla="*/ 266700 h 1511983"/>
                    <a:gd name="connsiteX4" fmla="*/ 2012950 w 2012950"/>
                    <a:gd name="connsiteY4" fmla="*/ 0 h 1511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2950" h="1511983">
                      <a:moveTo>
                        <a:pt x="0" y="1352550"/>
                      </a:moveTo>
                      <a:cubicBezTo>
                        <a:pt x="63500" y="1450446"/>
                        <a:pt x="127000" y="1548342"/>
                        <a:pt x="323850" y="1498600"/>
                      </a:cubicBezTo>
                      <a:cubicBezTo>
                        <a:pt x="520700" y="1448858"/>
                        <a:pt x="956733" y="1259417"/>
                        <a:pt x="1181100" y="1054100"/>
                      </a:cubicBezTo>
                      <a:cubicBezTo>
                        <a:pt x="1405467" y="848783"/>
                        <a:pt x="1531408" y="442383"/>
                        <a:pt x="1670050" y="266700"/>
                      </a:cubicBezTo>
                      <a:cubicBezTo>
                        <a:pt x="1808692" y="91017"/>
                        <a:pt x="2012950" y="0"/>
                        <a:pt x="2012950" y="0"/>
                      </a:cubicBezTo>
                    </a:path>
                  </a:pathLst>
                </a:custGeom>
                <a:ln w="28575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400" b="0" i="0" u="none" strike="noStrike" cap="none" normalizeH="0" baseline="0" dirty="0" smtClean="0">
                    <a:ln>
                      <a:noFill/>
                    </a:ln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18443" name="直接连接符 18442"/>
                <p:cNvCxnSpPr>
                  <a:stCxn id="18439" idx="4"/>
                </p:cNvCxnSpPr>
                <p:nvPr/>
              </p:nvCxnSpPr>
              <p:spPr bwMode="auto">
                <a:xfrm>
                  <a:off x="5441950" y="1866898"/>
                  <a:ext cx="282177" cy="3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446" name="直接连接符 18445"/>
                <p:cNvCxnSpPr>
                  <a:stCxn id="18439" idx="4"/>
                </p:cNvCxnSpPr>
                <p:nvPr/>
              </p:nvCxnSpPr>
              <p:spPr bwMode="auto">
                <a:xfrm>
                  <a:off x="5441950" y="1866898"/>
                  <a:ext cx="282177" cy="5678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78" name="组合 77"/>
              <p:cNvGrpSpPr/>
              <p:nvPr/>
            </p:nvGrpSpPr>
            <p:grpSpPr>
              <a:xfrm>
                <a:off x="4093763" y="2957211"/>
                <a:ext cx="792469" cy="1218483"/>
                <a:chOff x="4790570" y="2610779"/>
                <a:chExt cx="1362173" cy="1932062"/>
              </a:xfrm>
            </p:grpSpPr>
            <p:pic>
              <p:nvPicPr>
                <p:cNvPr id="114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90570" y="2610779"/>
                  <a:ext cx="1362173" cy="193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5" name="矩形 114"/>
                <p:cNvSpPr/>
                <p:nvPr/>
              </p:nvSpPr>
              <p:spPr bwMode="auto">
                <a:xfrm>
                  <a:off x="5834707" y="3807182"/>
                  <a:ext cx="180000" cy="108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02D81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endParaRPr lang="zh-CN" alt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86" name="椭圆 85"/>
              <p:cNvSpPr/>
              <p:nvPr/>
            </p:nvSpPr>
            <p:spPr bwMode="auto">
              <a:xfrm>
                <a:off x="2339752" y="3149777"/>
                <a:ext cx="324036" cy="320560"/>
              </a:xfrm>
              <a:prstGeom prst="ellipse">
                <a:avLst/>
              </a:prstGeom>
              <a:noFill/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88" name="直接箭头连接符 87"/>
              <p:cNvCxnSpPr>
                <a:stCxn id="86" idx="4"/>
              </p:cNvCxnSpPr>
              <p:nvPr/>
            </p:nvCxnSpPr>
            <p:spPr bwMode="auto">
              <a:xfrm flipH="1">
                <a:off x="2445544" y="3470337"/>
                <a:ext cx="56226" cy="22210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3" name="任意多边形 92"/>
              <p:cNvSpPr/>
              <p:nvPr/>
            </p:nvSpPr>
            <p:spPr>
              <a:xfrm>
                <a:off x="2471216" y="3881467"/>
                <a:ext cx="235744" cy="99004"/>
              </a:xfrm>
              <a:custGeom>
                <a:avLst/>
                <a:gdLst>
                  <a:gd name="connsiteX0" fmla="*/ 0 w 235744"/>
                  <a:gd name="connsiteY0" fmla="*/ 0 h 99004"/>
                  <a:gd name="connsiteX1" fmla="*/ 100013 w 235744"/>
                  <a:gd name="connsiteY1" fmla="*/ 92868 h 99004"/>
                  <a:gd name="connsiteX2" fmla="*/ 235744 w 235744"/>
                  <a:gd name="connsiteY2" fmla="*/ 90487 h 99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5744" h="99004">
                    <a:moveTo>
                      <a:pt x="0" y="0"/>
                    </a:moveTo>
                    <a:cubicBezTo>
                      <a:pt x="30361" y="38893"/>
                      <a:pt x="60722" y="77787"/>
                      <a:pt x="100013" y="92868"/>
                    </a:cubicBezTo>
                    <a:cubicBezTo>
                      <a:pt x="139304" y="107949"/>
                      <a:pt x="235744" y="90487"/>
                      <a:pt x="235744" y="90487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0" name="任意多边形 99"/>
              <p:cNvSpPr/>
              <p:nvPr/>
            </p:nvSpPr>
            <p:spPr>
              <a:xfrm>
                <a:off x="2373489" y="3766154"/>
                <a:ext cx="93486" cy="119063"/>
              </a:xfrm>
              <a:custGeom>
                <a:avLst/>
                <a:gdLst>
                  <a:gd name="connsiteX0" fmla="*/ 93486 w 93486"/>
                  <a:gd name="connsiteY0" fmla="*/ 119063 h 119063"/>
                  <a:gd name="connsiteX1" fmla="*/ 31574 w 93486"/>
                  <a:gd name="connsiteY1" fmla="*/ 97631 h 119063"/>
                  <a:gd name="connsiteX2" fmla="*/ 617 w 93486"/>
                  <a:gd name="connsiteY2" fmla="*/ 52388 h 119063"/>
                  <a:gd name="connsiteX3" fmla="*/ 10142 w 93486"/>
                  <a:gd name="connsiteY3" fmla="*/ 0 h 11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86" h="119063">
                    <a:moveTo>
                      <a:pt x="93486" y="119063"/>
                    </a:moveTo>
                    <a:cubicBezTo>
                      <a:pt x="70269" y="113903"/>
                      <a:pt x="47052" y="108743"/>
                      <a:pt x="31574" y="97631"/>
                    </a:cubicBezTo>
                    <a:cubicBezTo>
                      <a:pt x="16096" y="86518"/>
                      <a:pt x="4189" y="68660"/>
                      <a:pt x="617" y="52388"/>
                    </a:cubicBezTo>
                    <a:cubicBezTo>
                      <a:pt x="-2955" y="36116"/>
                      <a:pt x="10142" y="0"/>
                      <a:pt x="10142" y="0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2" name="任意多边形 101"/>
              <p:cNvSpPr/>
              <p:nvPr/>
            </p:nvSpPr>
            <p:spPr>
              <a:xfrm>
                <a:off x="2388394" y="3755574"/>
                <a:ext cx="80962" cy="122499"/>
              </a:xfrm>
              <a:custGeom>
                <a:avLst/>
                <a:gdLst>
                  <a:gd name="connsiteX0" fmla="*/ 0 w 80962"/>
                  <a:gd name="connsiteY0" fmla="*/ 12961 h 122499"/>
                  <a:gd name="connsiteX1" fmla="*/ 50006 w 80962"/>
                  <a:gd name="connsiteY1" fmla="*/ 1055 h 122499"/>
                  <a:gd name="connsiteX2" fmla="*/ 66675 w 80962"/>
                  <a:gd name="connsiteY2" fmla="*/ 36774 h 122499"/>
                  <a:gd name="connsiteX3" fmla="*/ 80962 w 80962"/>
                  <a:gd name="connsiteY3" fmla="*/ 122499 h 12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2" h="122499">
                    <a:moveTo>
                      <a:pt x="0" y="12961"/>
                    </a:moveTo>
                    <a:cubicBezTo>
                      <a:pt x="19447" y="5023"/>
                      <a:pt x="38894" y="-2914"/>
                      <a:pt x="50006" y="1055"/>
                    </a:cubicBezTo>
                    <a:cubicBezTo>
                      <a:pt x="61118" y="5024"/>
                      <a:pt x="61516" y="16533"/>
                      <a:pt x="66675" y="36774"/>
                    </a:cubicBezTo>
                    <a:cubicBezTo>
                      <a:pt x="71834" y="57015"/>
                      <a:pt x="80962" y="122499"/>
                      <a:pt x="80962" y="122499"/>
                    </a:cubicBezTo>
                  </a:path>
                </a:pathLst>
              </a:custGeom>
              <a:ln>
                <a:solidFill>
                  <a:srgbClr val="FFC000"/>
                </a:solidFill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3" name="矩形 102"/>
              <p:cNvSpPr/>
              <p:nvPr/>
            </p:nvSpPr>
            <p:spPr>
              <a:xfrm>
                <a:off x="2518978" y="3710635"/>
                <a:ext cx="1133644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800" dirty="0" smtClean="0">
                    <a:cs typeface="Arial" panose="020B0604020202020204" pitchFamily="34" charset="0"/>
                  </a:rPr>
                  <a:t>2.1 Short connection</a:t>
                </a:r>
                <a:endParaRPr lang="zh-CN" altLang="en-US" sz="800" dirty="0"/>
              </a:p>
            </p:txBody>
          </p:sp>
          <p:sp>
            <p:nvSpPr>
              <p:cNvPr id="139" name="矩形 138"/>
              <p:cNvSpPr/>
              <p:nvPr/>
            </p:nvSpPr>
            <p:spPr>
              <a:xfrm>
                <a:off x="4939707" y="2943098"/>
                <a:ext cx="1605361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800" dirty="0">
                    <a:cs typeface="Arial" panose="020B0604020202020204" pitchFamily="34" charset="0"/>
                  </a:rPr>
                  <a:t>2.2 test follow the photo connection by </a:t>
                </a:r>
                <a:r>
                  <a:rPr lang="en-US" altLang="zh-CN" sz="800" dirty="0" smtClean="0">
                    <a:cs typeface="Arial" panose="020B0604020202020204" pitchFamily="34" charset="0"/>
                  </a:rPr>
                  <a:t>multi-meter, If </a:t>
                </a:r>
                <a:r>
                  <a:rPr lang="en-US" altLang="zh-CN" sz="800" dirty="0">
                    <a:cs typeface="Arial" panose="020B0604020202020204" pitchFamily="34" charset="0"/>
                  </a:rPr>
                  <a:t>there is no sound , means wire is abnormal, try to change new wire </a:t>
                </a:r>
                <a:endParaRPr lang="en-US" altLang="zh-CN" sz="800" dirty="0">
                  <a:cs typeface="Arial" panose="020B0604020202020204" pitchFamily="34" charset="0"/>
                </a:endParaRPr>
              </a:p>
              <a:p>
                <a:endParaRPr lang="en-US" altLang="zh-CN" sz="800" dirty="0" smtClean="0">
                  <a:cs typeface="Arial" panose="020B0604020202020204" pitchFamily="34" charset="0"/>
                </a:endParaRPr>
              </a:p>
              <a:p>
                <a:r>
                  <a:rPr lang="en-US" altLang="zh-CN" sz="800" dirty="0">
                    <a:cs typeface="Arial" panose="020B0604020202020204" pitchFamily="34" charset="0"/>
                  </a:rPr>
                  <a:t>※ Continuous </a:t>
                </a:r>
                <a:r>
                  <a:rPr lang="en-US" altLang="zh-CN" sz="800" dirty="0" smtClean="0">
                    <a:cs typeface="Arial" panose="020B0604020202020204" pitchFamily="34" charset="0"/>
                  </a:rPr>
                  <a:t>beep means wire is normal</a:t>
                </a:r>
                <a:endParaRPr lang="zh-CN" altLang="en-US" sz="800" dirty="0"/>
              </a:p>
            </p:txBody>
          </p:sp>
          <p:sp>
            <p:nvSpPr>
              <p:cNvPr id="140" name="椭圆 139"/>
              <p:cNvSpPr/>
              <p:nvPr/>
            </p:nvSpPr>
            <p:spPr bwMode="auto">
              <a:xfrm>
                <a:off x="3847703" y="2376979"/>
                <a:ext cx="324036" cy="320560"/>
              </a:xfrm>
              <a:prstGeom prst="ellipse">
                <a:avLst/>
              </a:prstGeom>
              <a:noFill/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141" name="直接箭头连接符 140"/>
              <p:cNvCxnSpPr>
                <a:stCxn id="140" idx="4"/>
              </p:cNvCxnSpPr>
              <p:nvPr/>
            </p:nvCxnSpPr>
            <p:spPr bwMode="auto">
              <a:xfrm>
                <a:off x="4009721" y="2697539"/>
                <a:ext cx="99004" cy="22210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4" name="任意多边形 103"/>
              <p:cNvSpPr/>
              <p:nvPr/>
            </p:nvSpPr>
            <p:spPr>
              <a:xfrm>
                <a:off x="3988988" y="2953791"/>
                <a:ext cx="104775" cy="50007"/>
              </a:xfrm>
              <a:custGeom>
                <a:avLst/>
                <a:gdLst>
                  <a:gd name="connsiteX0" fmla="*/ 104775 w 104775"/>
                  <a:gd name="connsiteY0" fmla="*/ 0 h 50007"/>
                  <a:gd name="connsiteX1" fmla="*/ 40481 w 104775"/>
                  <a:gd name="connsiteY1" fmla="*/ 21432 h 50007"/>
                  <a:gd name="connsiteX2" fmla="*/ 0 w 104775"/>
                  <a:gd name="connsiteY2" fmla="*/ 50007 h 5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75" h="50007">
                    <a:moveTo>
                      <a:pt x="104775" y="0"/>
                    </a:moveTo>
                    <a:cubicBezTo>
                      <a:pt x="81359" y="6549"/>
                      <a:pt x="57943" y="13098"/>
                      <a:pt x="40481" y="21432"/>
                    </a:cubicBezTo>
                    <a:cubicBezTo>
                      <a:pt x="23019" y="29766"/>
                      <a:pt x="0" y="50007"/>
                      <a:pt x="0" y="50007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117" name="直接连接符 116"/>
              <p:cNvCxnSpPr/>
              <p:nvPr/>
            </p:nvCxnSpPr>
            <p:spPr bwMode="auto">
              <a:xfrm>
                <a:off x="4093763" y="2953791"/>
                <a:ext cx="118197" cy="9932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8" name="任意多边形 117"/>
              <p:cNvSpPr/>
              <p:nvPr/>
            </p:nvSpPr>
            <p:spPr>
              <a:xfrm>
                <a:off x="4088606" y="2950369"/>
                <a:ext cx="204788" cy="207169"/>
              </a:xfrm>
              <a:custGeom>
                <a:avLst/>
                <a:gdLst>
                  <a:gd name="connsiteX0" fmla="*/ 0 w 204788"/>
                  <a:gd name="connsiteY0" fmla="*/ 0 h 207169"/>
                  <a:gd name="connsiteX1" fmla="*/ 92869 w 204788"/>
                  <a:gd name="connsiteY1" fmla="*/ 4762 h 207169"/>
                  <a:gd name="connsiteX2" fmla="*/ 154782 w 204788"/>
                  <a:gd name="connsiteY2" fmla="*/ 52387 h 207169"/>
                  <a:gd name="connsiteX3" fmla="*/ 190500 w 204788"/>
                  <a:gd name="connsiteY3" fmla="*/ 126206 h 207169"/>
                  <a:gd name="connsiteX4" fmla="*/ 204788 w 204788"/>
                  <a:gd name="connsiteY4" fmla="*/ 207169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788" h="207169">
                    <a:moveTo>
                      <a:pt x="0" y="0"/>
                    </a:moveTo>
                    <a:lnTo>
                      <a:pt x="92869" y="4762"/>
                    </a:lnTo>
                    <a:cubicBezTo>
                      <a:pt x="118666" y="13493"/>
                      <a:pt x="138510" y="32146"/>
                      <a:pt x="154782" y="52387"/>
                    </a:cubicBezTo>
                    <a:cubicBezTo>
                      <a:pt x="171054" y="72628"/>
                      <a:pt x="182166" y="100409"/>
                      <a:pt x="190500" y="126206"/>
                    </a:cubicBezTo>
                    <a:cubicBezTo>
                      <a:pt x="198834" y="152003"/>
                      <a:pt x="200422" y="193675"/>
                      <a:pt x="204788" y="207169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21" name="矩形 120"/>
            <p:cNvSpPr/>
            <p:nvPr/>
          </p:nvSpPr>
          <p:spPr>
            <a:xfrm>
              <a:off x="8335427" y="2039952"/>
              <a:ext cx="65274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 smtClean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IDU PCB</a:t>
              </a:r>
              <a:endParaRPr lang="zh-CN" altLang="en-US" sz="900" dirty="0"/>
            </a:p>
          </p:txBody>
        </p:sp>
        <p:sp>
          <p:nvSpPr>
            <p:cNvPr id="158" name="矩形 157"/>
            <p:cNvSpPr/>
            <p:nvPr/>
          </p:nvSpPr>
          <p:spPr>
            <a:xfrm>
              <a:off x="5619616" y="2011282"/>
              <a:ext cx="65274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800" dirty="0" smtClean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ODU PCB</a:t>
              </a:r>
              <a:endParaRPr lang="zh-CN" altLang="en-US" sz="800" dirty="0"/>
            </a:p>
          </p:txBody>
        </p:sp>
      </p:grpSp>
      <p:sp>
        <p:nvSpPr>
          <p:cNvPr id="159" name="右箭头 158"/>
          <p:cNvSpPr/>
          <p:nvPr/>
        </p:nvSpPr>
        <p:spPr bwMode="auto">
          <a:xfrm rot="5400000">
            <a:off x="1458672" y="1834812"/>
            <a:ext cx="288000" cy="188279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0" name="右箭头 159"/>
          <p:cNvSpPr/>
          <p:nvPr/>
        </p:nvSpPr>
        <p:spPr bwMode="auto">
          <a:xfrm rot="5400000">
            <a:off x="1458672" y="2776935"/>
            <a:ext cx="288000" cy="188279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555811" y="4342333"/>
            <a:ext cx="250402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dirty="0" smtClean="0">
                <a:cs typeface="Arial" panose="020B0604020202020204" pitchFamily="34" charset="0"/>
              </a:rPr>
              <a:t>4. Check whether ODU PCB abnormal</a:t>
            </a:r>
            <a:endParaRPr lang="en-US" altLang="zh-CN" sz="1000" dirty="0" smtClean="0">
              <a:cs typeface="Arial" panose="020B0604020202020204" pitchFamily="34" charset="0"/>
            </a:endParaRPr>
          </a:p>
          <a:p>
            <a:r>
              <a:rPr lang="en-US" altLang="zh-CN" sz="900" dirty="0" smtClean="0">
                <a:cs typeface="Arial" panose="020B0604020202020204" pitchFamily="34" charset="0"/>
              </a:rPr>
              <a:t>     try to replace new ODU PCB </a:t>
            </a:r>
            <a:endParaRPr lang="zh-CN" altLang="en-US" sz="800" dirty="0">
              <a:cs typeface="Arial" panose="020B0604020202020204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67543" y="3159871"/>
            <a:ext cx="4091184" cy="8079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dirty="0" smtClean="0">
                <a:cs typeface="Arial" panose="020B0604020202020204" pitchFamily="34" charset="0"/>
              </a:rPr>
              <a:t>3.Check whether IDU PCB abnormal, </a:t>
            </a:r>
            <a:r>
              <a:rPr lang="en-US" altLang="zh-CN" sz="900" dirty="0">
                <a:cs typeface="Arial" panose="020B0604020202020204" pitchFamily="34" charset="0"/>
              </a:rPr>
              <a:t>k</a:t>
            </a:r>
            <a:r>
              <a:rPr lang="en-US" altLang="zh-CN" sz="900" dirty="0" smtClean="0">
                <a:cs typeface="Arial" panose="020B0604020202020204" pitchFamily="34" charset="0"/>
              </a:rPr>
              <a:t>eep power on </a:t>
            </a:r>
            <a:endParaRPr lang="en-US" altLang="zh-CN" sz="900" dirty="0" smtClean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900" dirty="0" smtClean="0">
                <a:cs typeface="Arial" panose="020B0604020202020204" pitchFamily="34" charset="0"/>
              </a:rPr>
              <a:t>Test DC voltage between A and GND or (x2) , B and GND or (x2</a:t>
            </a:r>
            <a:r>
              <a:rPr lang="en-US" altLang="zh-CN" sz="900" dirty="0">
                <a:cs typeface="Arial" panose="020B0604020202020204" pitchFamily="34" charset="0"/>
              </a:rPr>
              <a:t>) </a:t>
            </a:r>
            <a:endParaRPr lang="en-US" altLang="zh-CN" sz="900" dirty="0">
              <a:cs typeface="Arial" panose="020B0604020202020204" pitchFamily="34" charset="0"/>
            </a:endParaRPr>
          </a:p>
          <a:p>
            <a:r>
              <a:rPr lang="en-US" altLang="zh-CN" sz="900" dirty="0" smtClean="0">
                <a:cs typeface="Arial" panose="020B0604020202020204" pitchFamily="34" charset="0"/>
              </a:rPr>
              <a:t>※ PCB is normal </a:t>
            </a:r>
            <a:r>
              <a:rPr lang="zh-CN" altLang="en-US" sz="900" dirty="0" smtClean="0">
                <a:cs typeface="Arial" panose="020B0604020202020204" pitchFamily="34" charset="0"/>
              </a:rPr>
              <a:t>：   </a:t>
            </a:r>
            <a:r>
              <a:rPr lang="en-US" altLang="zh-CN" sz="900" dirty="0" smtClean="0">
                <a:cs typeface="Arial" panose="020B0604020202020204" pitchFamily="34" charset="0"/>
              </a:rPr>
              <a:t>Voltage will keep 3.7V (A side) ;  0-1V</a:t>
            </a:r>
            <a:r>
              <a:rPr lang="zh-CN" altLang="en-US" sz="900" dirty="0" smtClean="0">
                <a:cs typeface="Arial" panose="020B0604020202020204" pitchFamily="34" charset="0"/>
              </a:rPr>
              <a:t>（</a:t>
            </a:r>
            <a:r>
              <a:rPr lang="en-US" altLang="zh-CN" sz="900" dirty="0" smtClean="0">
                <a:cs typeface="Arial" panose="020B0604020202020204" pitchFamily="34" charset="0"/>
              </a:rPr>
              <a:t>B side)  </a:t>
            </a:r>
            <a:endParaRPr lang="en-US" altLang="zh-CN" sz="900" dirty="0" smtClean="0">
              <a:cs typeface="Arial" panose="020B0604020202020204" pitchFamily="34" charset="0"/>
            </a:endParaRPr>
          </a:p>
          <a:p>
            <a:r>
              <a:rPr lang="en-US" altLang="zh-CN" sz="900" dirty="0" smtClean="0">
                <a:cs typeface="Arial" panose="020B0604020202020204" pitchFamily="34" charset="0"/>
              </a:rPr>
              <a:t>※ PCB is abnormal :  Voltage will keep 5V   (A side);   0V (B </a:t>
            </a:r>
            <a:r>
              <a:rPr lang="en-US" altLang="zh-CN" sz="900" dirty="0">
                <a:cs typeface="Arial" panose="020B0604020202020204" pitchFamily="34" charset="0"/>
              </a:rPr>
              <a:t>side)</a:t>
            </a:r>
            <a:r>
              <a:rPr lang="en-US" altLang="zh-CN" sz="900" dirty="0" smtClean="0">
                <a:cs typeface="Arial" panose="020B0604020202020204" pitchFamily="34" charset="0"/>
              </a:rPr>
              <a:t> </a:t>
            </a:r>
            <a:r>
              <a:rPr lang="zh-CN" altLang="en-US" sz="900" dirty="0" smtClean="0">
                <a:cs typeface="Arial" panose="020B0604020202020204" pitchFamily="34" charset="0"/>
              </a:rPr>
              <a:t> </a:t>
            </a:r>
            <a:endParaRPr lang="zh-CN" altLang="en-US" sz="900" dirty="0">
              <a:cs typeface="Arial" panose="020B0604020202020204" pitchFamily="34" charset="0"/>
            </a:endParaRPr>
          </a:p>
        </p:txBody>
      </p:sp>
      <p:sp>
        <p:nvSpPr>
          <p:cNvPr id="171" name="右箭头 170"/>
          <p:cNvSpPr/>
          <p:nvPr/>
        </p:nvSpPr>
        <p:spPr bwMode="auto">
          <a:xfrm rot="5400000">
            <a:off x="1458671" y="4148998"/>
            <a:ext cx="288000" cy="188279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4331444" y="1779662"/>
            <a:ext cx="4561036" cy="218812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4" name="直接箭头连接符 3"/>
          <p:cNvCxnSpPr>
            <a:stCxn id="113" idx="3"/>
          </p:cNvCxnSpPr>
          <p:nvPr/>
        </p:nvCxnSpPr>
        <p:spPr bwMode="auto">
          <a:xfrm>
            <a:off x="3995936" y="2416701"/>
            <a:ext cx="33550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7" y="4094787"/>
            <a:ext cx="1194519" cy="84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直接箭头连接符 58"/>
          <p:cNvCxnSpPr>
            <a:endCxn id="24578" idx="1"/>
          </p:cNvCxnSpPr>
          <p:nvPr/>
        </p:nvCxnSpPr>
        <p:spPr bwMode="auto">
          <a:xfrm>
            <a:off x="3059832" y="3959670"/>
            <a:ext cx="457095" cy="5562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 bwMode="auto">
          <a:xfrm rot="10800000" flipV="1">
            <a:off x="450826" y="367053"/>
            <a:ext cx="3096344" cy="288000"/>
          </a:xfrm>
          <a:prstGeom prst="roundRect">
            <a:avLst/>
          </a:prstGeom>
          <a:noFill/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12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Photos </a:t>
            </a:r>
            <a:r>
              <a:rPr lang="en-US" altLang="zh-CN" sz="12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of communication terminal</a:t>
            </a:r>
            <a:endParaRPr lang="en-US" altLang="zh-CN" sz="1200" b="1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37" name="表格 36"/>
          <p:cNvGraphicFramePr>
            <a:graphicFrameLocks noGrp="1"/>
          </p:cNvGraphicFramePr>
          <p:nvPr/>
        </p:nvGraphicFramePr>
        <p:xfrm>
          <a:off x="539552" y="830163"/>
          <a:ext cx="7056784" cy="3757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569"/>
                <a:gridCol w="2351598"/>
                <a:gridCol w="982313"/>
                <a:gridCol w="2736304"/>
              </a:tblGrid>
              <a:tr h="301383">
                <a:tc grid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altLang="zh-CN" sz="1000" b="1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IDU communication</a:t>
                      </a:r>
                      <a:r>
                        <a:rPr lang="en-US" altLang="zh-CN" sz="1000" b="1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terminal</a:t>
                      </a:r>
                      <a:endParaRPr lang="zh-CN" altLang="en-US" sz="1000" b="1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altLang="zh-CN" sz="1000" b="1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ODU communication</a:t>
                      </a:r>
                      <a:r>
                        <a:rPr lang="en-US" altLang="zh-CN" sz="1000" b="1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terminal</a:t>
                      </a:r>
                      <a:endParaRPr lang="zh-CN" altLang="en-US" sz="1000" b="1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type</a:t>
                      </a:r>
                      <a:r>
                        <a:rPr lang="en-US" altLang="zh-CN" sz="10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cassette</a:t>
                      </a:r>
                      <a:endParaRPr lang="zh-CN" altLang="en-US" sz="10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altLang="zh-CN" sz="10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Signal </a:t>
                      </a:r>
                      <a:endParaRPr lang="en-US" altLang="zh-CN" sz="1000" b="0" kern="120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685800" rtl="0" eaLnBrk="1" latinLnBrk="0" hangingPunct="1"/>
                      <a:r>
                        <a:rPr lang="en-US" altLang="zh-CN" sz="10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phase</a:t>
                      </a:r>
                      <a:endParaRPr lang="zh-CN" altLang="en-US" sz="10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zh-CN" alt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0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 type</a:t>
                      </a:r>
                      <a:r>
                        <a:rPr lang="en-US" altLang="zh-CN" sz="10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Ceiling floor</a:t>
                      </a:r>
                      <a:endParaRPr lang="zh-CN" altLang="en-US" sz="10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2088"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altLang="zh-CN" sz="10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Three </a:t>
                      </a:r>
                      <a:endParaRPr lang="en-US" altLang="zh-CN" sz="1000" b="0" kern="120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685800" rtl="0" eaLnBrk="1" latinLnBrk="0" hangingPunct="1"/>
                      <a:r>
                        <a:rPr lang="en-US" altLang="zh-CN" sz="10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phase</a:t>
                      </a:r>
                      <a:endParaRPr lang="en-US" altLang="zh-CN" sz="1000" b="0" kern="120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685800" rtl="0" eaLnBrk="1" latinLnBrk="0" hangingPunct="1"/>
                      <a:endParaRPr lang="en-US" altLang="zh-CN" sz="1000" b="0" kern="120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zh-CN" alt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type</a:t>
                      </a:r>
                      <a:r>
                        <a:rPr lang="en-US" altLang="zh-CN" sz="10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Mid ESP Duct</a:t>
                      </a:r>
                      <a:endParaRPr lang="zh-CN" altLang="en-US" sz="10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8" name="组合 37"/>
          <p:cNvGrpSpPr/>
          <p:nvPr/>
        </p:nvGrpSpPr>
        <p:grpSpPr>
          <a:xfrm>
            <a:off x="1740590" y="1268248"/>
            <a:ext cx="1735906" cy="1015425"/>
            <a:chOff x="6164955" y="1880437"/>
            <a:chExt cx="2007443" cy="1413165"/>
          </a:xfrm>
        </p:grpSpPr>
        <p:pic>
          <p:nvPicPr>
            <p:cNvPr id="45" name="Picture 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305221" y="1967359"/>
              <a:ext cx="622658" cy="776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258583" y="1858149"/>
              <a:ext cx="891527" cy="936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Box 47"/>
            <p:cNvSpPr txBox="1">
              <a:spLocks noChangeArrowheads="1"/>
            </p:cNvSpPr>
            <p:nvPr/>
          </p:nvSpPr>
          <p:spPr bwMode="auto">
            <a:xfrm>
              <a:off x="6164955" y="3021077"/>
              <a:ext cx="1579437" cy="2725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 lIns="72008" tIns="36004" rIns="72008" bIns="36004">
              <a:sp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solidFill>
                    <a:srgbClr val="00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To ODU  [A, B]  terminal</a:t>
              </a:r>
              <a:endParaRPr lang="en-US" altLang="zh-CN" sz="800" dirty="0">
                <a:solidFill>
                  <a:srgbClr val="00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 bwMode="auto">
            <a:xfrm>
              <a:off x="6700020" y="2510332"/>
              <a:ext cx="0" cy="52326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直接连接符 49"/>
            <p:cNvCxnSpPr/>
            <p:nvPr/>
          </p:nvCxnSpPr>
          <p:spPr bwMode="auto">
            <a:xfrm>
              <a:off x="6856951" y="2510332"/>
              <a:ext cx="0" cy="52326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" name="TextBox 53"/>
            <p:cNvSpPr txBox="1">
              <a:spLocks noChangeArrowheads="1"/>
            </p:cNvSpPr>
            <p:nvPr/>
          </p:nvSpPr>
          <p:spPr bwMode="auto">
            <a:xfrm>
              <a:off x="6556498" y="2635701"/>
              <a:ext cx="679798" cy="2725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72008" tIns="36004" rIns="72008" bIns="36004">
              <a:sp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X3  X4</a:t>
              </a:r>
              <a:endParaRPr lang="en-US" altLang="zh-CN" sz="8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889760" y="2427690"/>
            <a:ext cx="1554512" cy="1003426"/>
            <a:chOff x="6404061" y="1817136"/>
            <a:chExt cx="2460523" cy="1360125"/>
          </a:xfrm>
        </p:grpSpPr>
        <p:pic>
          <p:nvPicPr>
            <p:cNvPr id="5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1888799"/>
              <a:ext cx="1112832" cy="828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8" name="组合 57"/>
            <p:cNvGrpSpPr/>
            <p:nvPr/>
          </p:nvGrpSpPr>
          <p:grpSpPr>
            <a:xfrm>
              <a:off x="6404061" y="1817136"/>
              <a:ext cx="2460523" cy="1360125"/>
              <a:chOff x="6404061" y="1817136"/>
              <a:chExt cx="2460523" cy="1360125"/>
            </a:xfrm>
          </p:grpSpPr>
          <p:sp>
            <p:nvSpPr>
              <p:cNvPr id="59" name="TextBox 58"/>
              <p:cNvSpPr txBox="1">
                <a:spLocks noChangeArrowheads="1"/>
              </p:cNvSpPr>
              <p:nvPr/>
            </p:nvSpPr>
            <p:spPr bwMode="auto">
              <a:xfrm>
                <a:off x="7052562" y="2932687"/>
                <a:ext cx="1812022" cy="2445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lIns="72008" tIns="36004" rIns="72008" bIns="36004">
                <a:spAutoFit/>
              </a:bodyPr>
              <a:lstStyle/>
              <a:p>
                <a:pPr algn="ctr">
                  <a:defRPr/>
                </a:pPr>
                <a:r>
                  <a:rPr lang="en-US" altLang="zh-CN" sz="700" dirty="0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To ODU [A, B] terminal</a:t>
                </a:r>
                <a:endParaRPr lang="en-US" altLang="zh-CN" sz="700" dirty="0">
                  <a:solidFill>
                    <a:srgbClr val="000000"/>
                  </a:solidFill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63" name="直接连接符 62"/>
              <p:cNvCxnSpPr/>
              <p:nvPr/>
            </p:nvCxnSpPr>
            <p:spPr bwMode="auto">
              <a:xfrm>
                <a:off x="8100392" y="2464635"/>
                <a:ext cx="0" cy="46805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直接连接符 63"/>
              <p:cNvCxnSpPr/>
              <p:nvPr/>
            </p:nvCxnSpPr>
            <p:spPr bwMode="auto">
              <a:xfrm flipH="1">
                <a:off x="8307709" y="2489153"/>
                <a:ext cx="8707" cy="44353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5" name="TextBox 64"/>
              <p:cNvSpPr txBox="1">
                <a:spLocks noChangeArrowheads="1"/>
              </p:cNvSpPr>
              <p:nvPr/>
            </p:nvSpPr>
            <p:spPr bwMode="auto">
              <a:xfrm>
                <a:off x="7929205" y="2644526"/>
                <a:ext cx="757011" cy="39058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72008" tIns="36004" rIns="72008" bIns="36004">
                <a:spAutoFit/>
              </a:bodyPr>
              <a:lstStyle/>
              <a:p>
                <a:pPr algn="ctr">
                  <a:defRPr/>
                </a:pPr>
                <a:r>
                  <a:rPr lang="en-US" altLang="zh-CN" sz="700" dirty="0" err="1" smtClean="0">
                    <a:solidFill>
                      <a:srgbClr val="FF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X3</a:t>
                </a:r>
                <a:r>
                  <a:rPr lang="en-US" altLang="zh-CN" sz="700" dirty="0" smtClean="0">
                    <a:solidFill>
                      <a:srgbClr val="FF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  </a:t>
                </a:r>
                <a:r>
                  <a:rPr lang="en-US" altLang="zh-CN" sz="700" dirty="0" err="1" smtClean="0">
                    <a:solidFill>
                      <a:srgbClr val="FF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X4</a:t>
                </a:r>
                <a:endParaRPr lang="en-US" altLang="zh-CN" sz="700" dirty="0" smtClean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en-US" altLang="zh-CN" sz="700" dirty="0" smtClean="0">
                    <a:solidFill>
                      <a:srgbClr val="FF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A    B</a:t>
                </a:r>
                <a:endParaRPr lang="en-US" altLang="zh-CN" sz="7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6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4061" y="1817136"/>
                <a:ext cx="832236" cy="8997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7" name="组合 66"/>
          <p:cNvGrpSpPr/>
          <p:nvPr/>
        </p:nvGrpSpPr>
        <p:grpSpPr>
          <a:xfrm>
            <a:off x="2004456" y="3579818"/>
            <a:ext cx="1439816" cy="975490"/>
            <a:chOff x="3990424" y="1853996"/>
            <a:chExt cx="2076768" cy="1959817"/>
          </a:xfrm>
        </p:grpSpPr>
        <p:sp>
          <p:nvSpPr>
            <p:cNvPr id="68" name="TextBox 67"/>
            <p:cNvSpPr txBox="1">
              <a:spLocks noChangeArrowheads="1"/>
            </p:cNvSpPr>
            <p:nvPr/>
          </p:nvSpPr>
          <p:spPr bwMode="auto">
            <a:xfrm>
              <a:off x="4074990" y="3420395"/>
              <a:ext cx="1992202" cy="3934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 lIns="72008" tIns="36004" rIns="72008" bIns="36004">
              <a:spAutoFit/>
            </a:bodyPr>
            <a:lstStyle>
              <a:defPPr>
                <a:defRPr lang="zh-CN"/>
              </a:defPPr>
              <a:lvl1pPr algn="ctr">
                <a:defRPr sz="700">
                  <a:solidFill>
                    <a:srgbClr val="000000"/>
                  </a:solidFill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800" dirty="0"/>
                <a:t>To </a:t>
              </a:r>
              <a:r>
                <a:rPr lang="en-US" altLang="zh-CN" sz="800" dirty="0" err="1"/>
                <a:t>ODU</a:t>
              </a:r>
              <a:r>
                <a:rPr lang="en-US" altLang="zh-CN" sz="800" dirty="0"/>
                <a:t> [A, B] terminal</a:t>
              </a:r>
              <a:endParaRPr lang="en-US" altLang="zh-CN" sz="800" dirty="0"/>
            </a:p>
          </p:txBody>
        </p:sp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6197" y="1618223"/>
              <a:ext cx="1312680" cy="178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0" name="直接连接符 69"/>
            <p:cNvCxnSpPr/>
            <p:nvPr/>
          </p:nvCxnSpPr>
          <p:spPr bwMode="auto">
            <a:xfrm>
              <a:off x="4719050" y="2788249"/>
              <a:ext cx="0" cy="63214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直接连接符 70"/>
            <p:cNvCxnSpPr/>
            <p:nvPr/>
          </p:nvCxnSpPr>
          <p:spPr bwMode="auto">
            <a:xfrm flipH="1">
              <a:off x="4860463" y="2788249"/>
              <a:ext cx="0" cy="63214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2" name="TextBox 71"/>
            <p:cNvSpPr txBox="1">
              <a:spLocks noChangeArrowheads="1"/>
            </p:cNvSpPr>
            <p:nvPr/>
          </p:nvSpPr>
          <p:spPr bwMode="auto">
            <a:xfrm>
              <a:off x="4615064" y="2905397"/>
              <a:ext cx="575203" cy="4243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72008" tIns="36004" rIns="72008" bIns="36004">
              <a:spAutoFit/>
            </a:bodyPr>
            <a:lstStyle/>
            <a:p>
              <a:pPr algn="ctr">
                <a:defRPr/>
              </a:pPr>
              <a:r>
                <a:rPr lang="en-US" altLang="zh-CN" sz="900" dirty="0" smtClean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A   B</a:t>
              </a:r>
              <a:endParaRPr lang="en-US" altLang="zh-CN" sz="9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86204"/>
            <a:ext cx="1409129" cy="106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5259768" y="2329779"/>
            <a:ext cx="1760504" cy="1958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lIns="72008" tIns="36004" rIns="72008" bIns="36004">
            <a:spAutoFit/>
          </a:bodyPr>
          <a:lstStyle/>
          <a:p>
            <a:pPr algn="ctr">
              <a:defRPr/>
            </a:pPr>
            <a:r>
              <a:rPr lang="en-US" altLang="zh-CN" sz="800" dirty="0" smtClean="0">
                <a:solidFill>
                  <a:srgbClr val="0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To IDU  [A, B] or [X3,X4] terminal</a:t>
            </a:r>
            <a:endParaRPr lang="en-US" altLang="zh-CN" sz="800" dirty="0">
              <a:solidFill>
                <a:srgbClr val="000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75" name="直接连接符 74"/>
          <p:cNvCxnSpPr/>
          <p:nvPr/>
        </p:nvCxnSpPr>
        <p:spPr bwMode="auto">
          <a:xfrm>
            <a:off x="5715395" y="1950928"/>
            <a:ext cx="0" cy="396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直接连接符 75"/>
          <p:cNvCxnSpPr/>
          <p:nvPr/>
        </p:nvCxnSpPr>
        <p:spPr bwMode="auto">
          <a:xfrm>
            <a:off x="5916907" y="1908852"/>
            <a:ext cx="0" cy="432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7" name="组合 76"/>
          <p:cNvGrpSpPr/>
          <p:nvPr/>
        </p:nvGrpSpPr>
        <p:grpSpPr>
          <a:xfrm>
            <a:off x="5295230" y="2923467"/>
            <a:ext cx="1725042" cy="1218414"/>
            <a:chOff x="5367238" y="3002073"/>
            <a:chExt cx="1725042" cy="1218414"/>
          </a:xfrm>
        </p:grpSpPr>
        <p:pic>
          <p:nvPicPr>
            <p:cNvPr id="78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771" y="3002073"/>
              <a:ext cx="1510730" cy="846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TextBox 78"/>
            <p:cNvSpPr txBox="1">
              <a:spLocks noChangeArrowheads="1"/>
            </p:cNvSpPr>
            <p:nvPr/>
          </p:nvSpPr>
          <p:spPr bwMode="auto">
            <a:xfrm>
              <a:off x="5367238" y="4024665"/>
              <a:ext cx="1725042" cy="1958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 lIns="72008" tIns="36004" rIns="72008" bIns="36004">
              <a:spAutoFit/>
            </a:bodyPr>
            <a:lstStyle/>
            <a:p>
              <a:pPr algn="ctr">
                <a:defRPr/>
              </a:pPr>
              <a:r>
                <a:rPr lang="en-US" altLang="zh-CN" sz="800" dirty="0" smtClean="0">
                  <a:solidFill>
                    <a:srgbClr val="00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To IDU  [A, B] </a:t>
              </a:r>
              <a:r>
                <a:rPr lang="en-US" altLang="zh-CN" sz="800" dirty="0">
                  <a:solidFill>
                    <a:srgbClr val="00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or [X3,X4] </a:t>
              </a:r>
              <a:r>
                <a:rPr lang="en-US" altLang="zh-CN" sz="800" dirty="0" smtClean="0">
                  <a:solidFill>
                    <a:srgbClr val="00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terminal</a:t>
              </a:r>
              <a:endParaRPr lang="en-US" altLang="zh-CN" sz="800" dirty="0">
                <a:solidFill>
                  <a:srgbClr val="00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80" name="直接连接符 79"/>
            <p:cNvCxnSpPr/>
            <p:nvPr/>
          </p:nvCxnSpPr>
          <p:spPr bwMode="auto">
            <a:xfrm>
              <a:off x="5652120" y="3632746"/>
              <a:ext cx="0" cy="396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直接连接符 80"/>
            <p:cNvCxnSpPr/>
            <p:nvPr/>
          </p:nvCxnSpPr>
          <p:spPr bwMode="auto">
            <a:xfrm>
              <a:off x="5776692" y="3632746"/>
              <a:ext cx="0" cy="396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7251" y="218333"/>
            <a:ext cx="6917037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2. </a:t>
            </a:r>
            <a:r>
              <a:rPr lang="en-US" altLang="zh-CN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AA</a:t>
            </a:r>
            <a:r>
              <a:rPr lang="zh-CN" altLang="en-US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kern="100" dirty="0">
                <a:solidFill>
                  <a:sysClr val="windowText" lastClr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Communication abnormal between IDU and wired controller</a:t>
            </a:r>
            <a:endParaRPr lang="en-US" altLang="zh-CN" sz="1600" b="1" kern="100" dirty="0">
              <a:solidFill>
                <a:sysClr val="windowText" lastClr="00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552" y="915566"/>
            <a:ext cx="2376264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cs typeface="Arial" panose="020B0604020202020204" pitchFamily="34" charset="0"/>
              </a:rPr>
              <a:t>1. </a:t>
            </a:r>
            <a:r>
              <a:rPr lang="zh-CN" altLang="en-US" sz="1100" dirty="0">
                <a:cs typeface="Arial" panose="020B0604020202020204" pitchFamily="34" charset="0"/>
              </a:rPr>
              <a:t> </a:t>
            </a:r>
            <a:r>
              <a:rPr lang="en-US" altLang="zh-CN" sz="1100" dirty="0">
                <a:cs typeface="Arial" panose="020B0604020202020204" pitchFamily="34" charset="0"/>
              </a:rPr>
              <a:t>Check communication wiring </a:t>
            </a:r>
            <a:r>
              <a:rPr lang="en-US" altLang="zh-CN" sz="1100" dirty="0" smtClean="0">
                <a:cs typeface="Arial" panose="020B0604020202020204" pitchFamily="34" charset="0"/>
              </a:rPr>
              <a:t>between </a:t>
            </a:r>
            <a:r>
              <a:rPr lang="en-US" altLang="zh-CN" sz="1100" dirty="0">
                <a:cs typeface="Arial" panose="020B0604020202020204" pitchFamily="34" charset="0"/>
              </a:rPr>
              <a:t>IDU terminal and </a:t>
            </a:r>
            <a:r>
              <a:rPr lang="en-US" altLang="zh-CN" sz="1100" dirty="0" smtClean="0">
                <a:cs typeface="Arial" panose="020B0604020202020204" pitchFamily="34" charset="0"/>
              </a:rPr>
              <a:t>wired controller, same method by use multi-meter test follow </a:t>
            </a:r>
            <a:r>
              <a:rPr lang="en-US" altLang="zh-CN" sz="11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Page 16 ( point 2)</a:t>
            </a:r>
            <a:endParaRPr lang="zh-CN" altLang="en-US" sz="11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5" name="右箭头 124"/>
          <p:cNvSpPr/>
          <p:nvPr/>
        </p:nvSpPr>
        <p:spPr bwMode="auto">
          <a:xfrm rot="5400000">
            <a:off x="1471101" y="2335351"/>
            <a:ext cx="288000" cy="188279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6" name="右箭头 125"/>
          <p:cNvSpPr/>
          <p:nvPr/>
        </p:nvSpPr>
        <p:spPr bwMode="auto">
          <a:xfrm rot="5400000">
            <a:off x="1433606" y="3196165"/>
            <a:ext cx="288000" cy="188279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11096" y="2654146"/>
            <a:ext cx="226070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 smtClean="0">
                <a:cs typeface="Arial" panose="020B0604020202020204" pitchFamily="34" charset="0"/>
              </a:rPr>
              <a:t>2. Try </a:t>
            </a:r>
            <a:r>
              <a:rPr lang="en-US" altLang="zh-CN" sz="1100" dirty="0">
                <a:cs typeface="Arial" panose="020B0604020202020204" pitchFamily="34" charset="0"/>
              </a:rPr>
              <a:t>replace a new IDU </a:t>
            </a:r>
            <a:r>
              <a:rPr lang="en-US" altLang="zh-CN" sz="1100" dirty="0" smtClean="0">
                <a:cs typeface="Arial" panose="020B0604020202020204" pitchFamily="34" charset="0"/>
              </a:rPr>
              <a:t>PCB</a:t>
            </a:r>
            <a:endParaRPr lang="en-US" altLang="zh-CN" sz="1100" dirty="0">
              <a:cs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95891" y="3583088"/>
            <a:ext cx="24482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 smtClean="0">
                <a:cs typeface="Arial" panose="020B0604020202020204" pitchFamily="34" charset="0"/>
              </a:rPr>
              <a:t>3. </a:t>
            </a:r>
            <a:r>
              <a:rPr lang="en-US" altLang="zh-CN" sz="1100" dirty="0">
                <a:cs typeface="Arial" panose="020B0604020202020204" pitchFamily="34" charset="0"/>
              </a:rPr>
              <a:t>Try replace a new wired controller </a:t>
            </a:r>
            <a:endParaRPr lang="en-US" altLang="zh-CN" sz="1100" dirty="0">
              <a:cs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059832" y="817763"/>
            <a:ext cx="4260560" cy="3582845"/>
            <a:chOff x="4548216" y="796287"/>
            <a:chExt cx="4260560" cy="3582845"/>
          </a:xfrm>
        </p:grpSpPr>
        <p:grpSp>
          <p:nvGrpSpPr>
            <p:cNvPr id="13" name="组合 12"/>
            <p:cNvGrpSpPr/>
            <p:nvPr/>
          </p:nvGrpSpPr>
          <p:grpSpPr>
            <a:xfrm>
              <a:off x="4548216" y="1141613"/>
              <a:ext cx="4260560" cy="3237519"/>
              <a:chOff x="4457750" y="1144474"/>
              <a:chExt cx="4260560" cy="3237519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4457750" y="1144474"/>
                <a:ext cx="2671731" cy="3237519"/>
                <a:chOff x="5204053" y="927492"/>
                <a:chExt cx="2671731" cy="3237519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5204053" y="1127194"/>
                  <a:ext cx="2671731" cy="3037817"/>
                  <a:chOff x="5204053" y="1127194"/>
                  <a:chExt cx="2671731" cy="3037817"/>
                </a:xfrm>
              </p:grpSpPr>
              <p:grpSp>
                <p:nvGrpSpPr>
                  <p:cNvPr id="26" name="组合 25"/>
                  <p:cNvGrpSpPr/>
                  <p:nvPr/>
                </p:nvGrpSpPr>
                <p:grpSpPr>
                  <a:xfrm>
                    <a:off x="5204053" y="1127194"/>
                    <a:ext cx="2671731" cy="3037817"/>
                    <a:chOff x="5125950" y="339548"/>
                    <a:chExt cx="3589518" cy="4107699"/>
                  </a:xfrm>
                </p:grpSpPr>
                <p:pic>
                  <p:nvPicPr>
                    <p:cNvPr id="108" name="图片 107"/>
                    <p:cNvPicPr>
                      <a:picLocks noChangeAspect="1"/>
                    </p:cNvPicPr>
                    <p:nvPr/>
                  </p:nvPicPr>
                  <p:blipFill>
                    <a:blip r:embed="rId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0372" r="1524" b="31143"/>
                    <a:stretch>
                      <a:fillRect/>
                    </a:stretch>
                  </p:blipFill>
                  <p:spPr>
                    <a:xfrm>
                      <a:off x="5220072" y="2859415"/>
                      <a:ext cx="3495396" cy="123229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9" name="图片 108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5125950" y="339548"/>
                      <a:ext cx="1836204" cy="1615948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4" name="直接连接符 3"/>
                    <p:cNvCxnSpPr/>
                    <p:nvPr/>
                  </p:nvCxnSpPr>
                  <p:spPr bwMode="auto">
                    <a:xfrm>
                      <a:off x="5918038" y="1502259"/>
                      <a:ext cx="103511" cy="47013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0" name="直接连接符 109"/>
                    <p:cNvCxnSpPr/>
                    <p:nvPr/>
                  </p:nvCxnSpPr>
                  <p:spPr bwMode="auto">
                    <a:xfrm>
                      <a:off x="5999047" y="1502259"/>
                      <a:ext cx="22503" cy="47013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1" name="直接连接符 110"/>
                    <p:cNvCxnSpPr/>
                    <p:nvPr/>
                  </p:nvCxnSpPr>
                  <p:spPr bwMode="auto">
                    <a:xfrm flipH="1">
                      <a:off x="6021550" y="1491110"/>
                      <a:ext cx="63008" cy="481286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2" name="直接连接符 111"/>
                    <p:cNvCxnSpPr/>
                    <p:nvPr/>
                  </p:nvCxnSpPr>
                  <p:spPr bwMode="auto">
                    <a:xfrm flipH="1">
                      <a:off x="6021550" y="1495873"/>
                      <a:ext cx="139518" cy="47652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6" name="直接连接符 15"/>
                    <p:cNvCxnSpPr/>
                    <p:nvPr/>
                  </p:nvCxnSpPr>
                  <p:spPr bwMode="auto">
                    <a:xfrm flipV="1">
                      <a:off x="5344317" y="3255826"/>
                      <a:ext cx="303313" cy="130206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6" name="直接连接符 115"/>
                    <p:cNvCxnSpPr/>
                    <p:nvPr/>
                  </p:nvCxnSpPr>
                  <p:spPr bwMode="auto">
                    <a:xfrm flipV="1">
                      <a:off x="5344317" y="3336218"/>
                      <a:ext cx="303313" cy="4981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9" name="直接连接符 118"/>
                    <p:cNvCxnSpPr/>
                    <p:nvPr/>
                  </p:nvCxnSpPr>
                  <p:spPr bwMode="auto">
                    <a:xfrm>
                      <a:off x="5344317" y="3386032"/>
                      <a:ext cx="307803" cy="4981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3" name="直接连接符 122"/>
                    <p:cNvCxnSpPr/>
                    <p:nvPr/>
                  </p:nvCxnSpPr>
                  <p:spPr bwMode="auto">
                    <a:xfrm>
                      <a:off x="5344317" y="3386032"/>
                      <a:ext cx="288032" cy="102586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25" name="任意多边形 24"/>
                    <p:cNvSpPr/>
                    <p:nvPr/>
                  </p:nvSpPr>
                  <p:spPr>
                    <a:xfrm>
                      <a:off x="5183360" y="1972396"/>
                      <a:ext cx="838190" cy="1415330"/>
                    </a:xfrm>
                    <a:custGeom>
                      <a:avLst/>
                      <a:gdLst>
                        <a:gd name="connsiteX0" fmla="*/ 2081040 w 2083533"/>
                        <a:gd name="connsiteY0" fmla="*/ 0 h 882650"/>
                        <a:gd name="connsiteX1" fmla="*/ 2014365 w 2083533"/>
                        <a:gd name="connsiteY1" fmla="*/ 107950 h 882650"/>
                        <a:gd name="connsiteX2" fmla="*/ 1620665 w 2083533"/>
                        <a:gd name="connsiteY2" fmla="*/ 187325 h 882650"/>
                        <a:gd name="connsiteX3" fmla="*/ 839615 w 2083533"/>
                        <a:gd name="connsiteY3" fmla="*/ 250825 h 882650"/>
                        <a:gd name="connsiteX4" fmla="*/ 376065 w 2083533"/>
                        <a:gd name="connsiteY4" fmla="*/ 288925 h 882650"/>
                        <a:gd name="connsiteX5" fmla="*/ 118890 w 2083533"/>
                        <a:gd name="connsiteY5" fmla="*/ 342900 h 882650"/>
                        <a:gd name="connsiteX6" fmla="*/ 7765 w 2083533"/>
                        <a:gd name="connsiteY6" fmla="*/ 555625 h 882650"/>
                        <a:gd name="connsiteX7" fmla="*/ 26815 w 2083533"/>
                        <a:gd name="connsiteY7" fmla="*/ 752475 h 882650"/>
                        <a:gd name="connsiteX8" fmla="*/ 166515 w 2083533"/>
                        <a:gd name="connsiteY8" fmla="*/ 882650 h 882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83533" h="882650">
                          <a:moveTo>
                            <a:pt x="2081040" y="0"/>
                          </a:moveTo>
                          <a:cubicBezTo>
                            <a:pt x="2086067" y="38364"/>
                            <a:pt x="2091094" y="76729"/>
                            <a:pt x="2014365" y="107950"/>
                          </a:cubicBezTo>
                          <a:cubicBezTo>
                            <a:pt x="1937636" y="139171"/>
                            <a:pt x="1816457" y="163513"/>
                            <a:pt x="1620665" y="187325"/>
                          </a:cubicBezTo>
                          <a:cubicBezTo>
                            <a:pt x="1424873" y="211137"/>
                            <a:pt x="839615" y="250825"/>
                            <a:pt x="839615" y="250825"/>
                          </a:cubicBezTo>
                          <a:cubicBezTo>
                            <a:pt x="632182" y="267758"/>
                            <a:pt x="496186" y="273579"/>
                            <a:pt x="376065" y="288925"/>
                          </a:cubicBezTo>
                          <a:cubicBezTo>
                            <a:pt x="255944" y="304271"/>
                            <a:pt x="180273" y="298450"/>
                            <a:pt x="118890" y="342900"/>
                          </a:cubicBezTo>
                          <a:cubicBezTo>
                            <a:pt x="57507" y="387350"/>
                            <a:pt x="23111" y="487363"/>
                            <a:pt x="7765" y="555625"/>
                          </a:cubicBezTo>
                          <a:cubicBezTo>
                            <a:pt x="-7581" y="623887"/>
                            <a:pt x="357" y="697971"/>
                            <a:pt x="26815" y="752475"/>
                          </a:cubicBezTo>
                          <a:cubicBezTo>
                            <a:pt x="53273" y="806979"/>
                            <a:pt x="142173" y="861483"/>
                            <a:pt x="166515" y="882650"/>
                          </a:cubicBezTo>
                        </a:path>
                      </a:pathLst>
                    </a:custGeom>
                    <a:ln w="28575">
                      <a:solidFill>
                        <a:schemeClr val="tx1"/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24" name="矩形 123"/>
                    <p:cNvSpPr/>
                    <p:nvPr/>
                  </p:nvSpPr>
                  <p:spPr>
                    <a:xfrm>
                      <a:off x="5526634" y="4155926"/>
                      <a:ext cx="2761426" cy="29132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chemeClr val="bg1">
                              <a:lumMod val="50000"/>
                            </a:schemeClr>
                          </a:solidFill>
                          <a:cs typeface="Arial" panose="020B0604020202020204" pitchFamily="34" charset="0"/>
                        </a:rPr>
                        <a:t>Y type </a:t>
                      </a:r>
                      <a:r>
                        <a:rPr lang="en-US" altLang="zh-CN" sz="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cs typeface="Arial" panose="020B0604020202020204" pitchFamily="34" charset="0"/>
                        </a:rPr>
                        <a:t>cassette control box  (reference)</a:t>
                      </a:r>
                      <a:endParaRPr lang="zh-CN" altLang="en-US" sz="800" dirty="0">
                        <a:solidFill>
                          <a:schemeClr val="bg1">
                            <a:lumMod val="50000"/>
                          </a:schemeClr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27" name="矩形标注 126"/>
                  <p:cNvSpPr/>
                  <p:nvPr/>
                </p:nvSpPr>
                <p:spPr bwMode="auto">
                  <a:xfrm>
                    <a:off x="5941148" y="2680136"/>
                    <a:ext cx="801336" cy="217473"/>
                  </a:xfrm>
                  <a:prstGeom prst="wedgeRectCallout">
                    <a:avLst>
                      <a:gd name="adj1" fmla="val -81206"/>
                      <a:gd name="adj2" fmla="val -98271"/>
                    </a:avLst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/>
                    <a:r>
                      <a:rPr lang="en-US" altLang="zh-CN" sz="900" dirty="0" err="1" smtClean="0">
                        <a:solidFill>
                          <a:srgbClr val="FF0000"/>
                        </a:solidFill>
                        <a:ea typeface="Tahoma" panose="020B0604030504040204" pitchFamily="34" charset="0"/>
                        <a:cs typeface="Arial" panose="020B0604020202020204" pitchFamily="34" charset="0"/>
                      </a:rPr>
                      <a:t>4core</a:t>
                    </a:r>
                    <a:r>
                      <a:rPr lang="en-US" altLang="zh-CN" sz="900" dirty="0" smtClean="0">
                        <a:solidFill>
                          <a:srgbClr val="FF0000"/>
                        </a:solidFill>
                        <a:ea typeface="Tahoma" panose="020B0604030504040204" pitchFamily="34" charset="0"/>
                        <a:cs typeface="Arial" panose="020B0604020202020204" pitchFamily="34" charset="0"/>
                      </a:rPr>
                      <a:t>*</a:t>
                    </a:r>
                    <a:r>
                      <a:rPr lang="en-US" altLang="zh-CN" sz="900" dirty="0" err="1">
                        <a:solidFill>
                          <a:srgbClr val="FF0000"/>
                        </a:solidFill>
                        <a:ea typeface="Tahoma" panose="020B0604030504040204" pitchFamily="34" charset="0"/>
                        <a:cs typeface="Arial" panose="020B0604020202020204" pitchFamily="34" charset="0"/>
                      </a:rPr>
                      <a:t>5</a:t>
                    </a:r>
                    <a:r>
                      <a:rPr lang="en-US" altLang="zh-CN" sz="900" dirty="0" err="1" smtClean="0">
                        <a:solidFill>
                          <a:srgbClr val="FF0000"/>
                        </a:solidFill>
                        <a:ea typeface="Tahoma" panose="020B0604030504040204" pitchFamily="34" charset="0"/>
                        <a:cs typeface="Arial" panose="020B0604020202020204" pitchFamily="34" charset="0"/>
                      </a:rPr>
                      <a:t>m</a:t>
                    </a:r>
                    <a:endParaRPr lang="zh-CN" altLang="en-US" sz="900" dirty="0">
                      <a:solidFill>
                        <a:srgbClr val="FF0000"/>
                      </a:solidFill>
                      <a:cs typeface="Arial" panose="020B0604020202020204" pitchFamily="34" charset="0"/>
                    </a:endParaRPr>
                  </a:p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</a:pPr>
                    <a:endParaRPr kumimoji="0" lang="zh-CN" altLang="en-US" sz="400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3" name="矩形 22"/>
                <p:cNvSpPr/>
                <p:nvPr/>
              </p:nvSpPr>
              <p:spPr>
                <a:xfrm>
                  <a:off x="5450926" y="927492"/>
                  <a:ext cx="933269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800" dirty="0" smtClean="0">
                      <a:solidFill>
                        <a:schemeClr val="bg1">
                          <a:lumMod val="50000"/>
                        </a:schemeClr>
                      </a:solidFill>
                      <a:cs typeface="Arial" panose="020B0604020202020204" pitchFamily="34" charset="0"/>
                    </a:rPr>
                    <a:t>Wired controller </a:t>
                  </a:r>
                  <a:endParaRPr lang="zh-CN" altLang="en-US" sz="800" dirty="0">
                    <a:solidFill>
                      <a:schemeClr val="bg1">
                        <a:lumMod val="50000"/>
                      </a:schemeClr>
                    </a:solidFill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843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8129" y="1432357"/>
                <a:ext cx="1010181" cy="9414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椭圆 6"/>
              <p:cNvSpPr/>
              <p:nvPr/>
            </p:nvSpPr>
            <p:spPr bwMode="auto">
              <a:xfrm>
                <a:off x="4914601" y="1950322"/>
                <a:ext cx="560487" cy="476686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9" name="直接箭头连接符 8"/>
              <p:cNvCxnSpPr>
                <a:stCxn id="7" idx="6"/>
              </p:cNvCxnSpPr>
              <p:nvPr/>
            </p:nvCxnSpPr>
            <p:spPr bwMode="auto">
              <a:xfrm>
                <a:off x="5475088" y="2188665"/>
                <a:ext cx="72000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8435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9538" y="1926460"/>
                <a:ext cx="788547" cy="784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2" name="直接箭头连接符 31"/>
              <p:cNvCxnSpPr>
                <a:endCxn id="18434" idx="1"/>
              </p:cNvCxnSpPr>
              <p:nvPr/>
            </p:nvCxnSpPr>
            <p:spPr bwMode="auto">
              <a:xfrm flipV="1">
                <a:off x="7016966" y="1903064"/>
                <a:ext cx="691163" cy="36951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" name="矩形 33"/>
              <p:cNvSpPr/>
              <p:nvPr/>
            </p:nvSpPr>
            <p:spPr>
              <a:xfrm>
                <a:off x="7809906" y="2410048"/>
                <a:ext cx="806631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800" dirty="0" smtClean="0">
                    <a:solidFill>
                      <a:srgbClr val="FF0000"/>
                    </a:solidFill>
                    <a:cs typeface="Arial" panose="020B0604020202020204" pitchFamily="34" charset="0"/>
                  </a:rPr>
                  <a:t>Appear 888 8</a:t>
                </a:r>
                <a:endParaRPr lang="zh-CN" altLang="en-US" sz="800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5486137" y="2185804"/>
              <a:ext cx="86594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NO wire to A,B</a:t>
              </a:r>
              <a:endParaRPr lang="zh-CN" altLang="en-US" sz="8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932" y="796287"/>
              <a:ext cx="864356" cy="844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矩形 37"/>
            <p:cNvSpPr/>
            <p:nvPr/>
          </p:nvSpPr>
          <p:spPr>
            <a:xfrm rot="18524723">
              <a:off x="5532777" y="1449719"/>
              <a:ext cx="70403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Wrong wire</a:t>
              </a:r>
              <a:endParaRPr lang="zh-CN" altLang="en-US" sz="8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9" name="直接箭头连接符 38"/>
            <p:cNvCxnSpPr>
              <a:endCxn id="18436" idx="1"/>
            </p:cNvCxnSpPr>
            <p:nvPr/>
          </p:nvCxnSpPr>
          <p:spPr bwMode="auto">
            <a:xfrm flipV="1">
              <a:off x="5565554" y="1218296"/>
              <a:ext cx="734378" cy="95353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直接箭头连接符 40"/>
            <p:cNvCxnSpPr>
              <a:endCxn id="18434" idx="1"/>
            </p:cNvCxnSpPr>
            <p:nvPr/>
          </p:nvCxnSpPr>
          <p:spPr bwMode="auto">
            <a:xfrm>
              <a:off x="7164288" y="1278689"/>
              <a:ext cx="634307" cy="62151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8" name="矩形 17"/>
          <p:cNvSpPr/>
          <p:nvPr/>
        </p:nvSpPr>
        <p:spPr>
          <a:xfrm>
            <a:off x="6109540" y="2857246"/>
            <a:ext cx="2520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>
                <a:cs typeface="Arial" panose="020B0604020202020204" pitchFamily="34" charset="0"/>
              </a:rPr>
              <a:t>※ </a:t>
            </a:r>
            <a:r>
              <a:rPr lang="en-US" altLang="zh-CN" sz="1000" dirty="0" smtClean="0">
                <a:cs typeface="Arial" panose="020B0604020202020204" pitchFamily="34" charset="0"/>
              </a:rPr>
              <a:t>If green &amp; yellow signal wire wrong connection or disconnection , it will appear 888 8, </a:t>
            </a:r>
            <a:endParaRPr lang="en-US" altLang="zh-CN" sz="1000" dirty="0" smtClean="0">
              <a:cs typeface="Arial" panose="020B0604020202020204" pitchFamily="34" charset="0"/>
            </a:endParaRPr>
          </a:p>
          <a:p>
            <a:endParaRPr lang="en-US" altLang="zh-CN" sz="1000" dirty="0" smtClean="0">
              <a:cs typeface="Arial" panose="020B0604020202020204" pitchFamily="34" charset="0"/>
            </a:endParaRPr>
          </a:p>
          <a:p>
            <a:r>
              <a:rPr lang="en-US" altLang="zh-CN" sz="1000" dirty="0">
                <a:cs typeface="Arial" panose="020B0604020202020204" pitchFamily="34" charset="0"/>
              </a:rPr>
              <a:t>※ 888 </a:t>
            </a:r>
            <a:r>
              <a:rPr lang="en-US" altLang="zh-CN" sz="1000" dirty="0" smtClean="0">
                <a:cs typeface="Arial" panose="020B0604020202020204" pitchFamily="34" charset="0"/>
              </a:rPr>
              <a:t>8 may </a:t>
            </a:r>
            <a:r>
              <a:rPr lang="en-US" altLang="zh-CN" sz="1000" dirty="0">
                <a:cs typeface="Arial" panose="020B0604020202020204" pitchFamily="34" charset="0"/>
              </a:rPr>
              <a:t>appear in a short time after starting, but it will </a:t>
            </a:r>
            <a:r>
              <a:rPr lang="en-US" altLang="zh-CN" sz="1000" dirty="0" smtClean="0">
                <a:cs typeface="Arial" panose="020B0604020202020204" pitchFamily="34" charset="0"/>
              </a:rPr>
              <a:t>disappear </a:t>
            </a:r>
            <a:endParaRPr lang="en-US" altLang="zh-CN" sz="10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 bwMode="auto">
          <a:xfrm rot="10800000" flipV="1">
            <a:off x="467544" y="411511"/>
            <a:ext cx="4176464" cy="288000"/>
          </a:xfrm>
          <a:prstGeom prst="roundRect">
            <a:avLst/>
          </a:prstGeom>
          <a:noFill/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12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Photos </a:t>
            </a:r>
            <a:r>
              <a:rPr lang="en-US" altLang="zh-CN" sz="12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of </a:t>
            </a:r>
            <a:r>
              <a:rPr lang="en-US" altLang="zh-CN" sz="12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wired controller wiring </a:t>
            </a:r>
            <a:r>
              <a:rPr lang="en-US" altLang="zh-CN" sz="12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terminal</a:t>
            </a:r>
            <a:endParaRPr lang="en-US" altLang="zh-CN" sz="1200" b="1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37" name="表格 36"/>
          <p:cNvGraphicFramePr>
            <a:graphicFrameLocks noGrp="1"/>
          </p:cNvGraphicFramePr>
          <p:nvPr/>
        </p:nvGraphicFramePr>
        <p:xfrm>
          <a:off x="539552" y="915566"/>
          <a:ext cx="7632848" cy="3862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569"/>
                <a:gridCol w="2351598"/>
                <a:gridCol w="910305"/>
                <a:gridCol w="3384376"/>
              </a:tblGrid>
              <a:tr h="301383">
                <a:tc gridSpan="4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altLang="zh-CN" sz="1000" b="1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IDU communication</a:t>
                      </a:r>
                      <a:r>
                        <a:rPr lang="en-US" altLang="zh-CN" sz="1000" b="1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terminal</a:t>
                      </a:r>
                      <a:endParaRPr lang="zh-CN" altLang="en-US" sz="1000" b="1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  <a:tr h="183282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type</a:t>
                      </a:r>
                      <a:r>
                        <a:rPr lang="en-US" altLang="zh-CN" sz="10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cassette</a:t>
                      </a:r>
                      <a:endParaRPr lang="zh-CN" altLang="en-US" sz="10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type</a:t>
                      </a:r>
                      <a:r>
                        <a:rPr lang="en-US" altLang="zh-CN" sz="10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Mid ESP Duct</a:t>
                      </a:r>
                      <a:endParaRPr lang="zh-CN" altLang="en-US" sz="10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281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 type</a:t>
                      </a:r>
                      <a:r>
                        <a:rPr lang="en-US" altLang="zh-CN" sz="10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Ceiling floor</a:t>
                      </a:r>
                      <a:endParaRPr lang="zh-CN" altLang="en-US" sz="10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altLang="zh-CN" sz="1000" b="0" kern="120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5" name="组合 34"/>
          <p:cNvGrpSpPr/>
          <p:nvPr/>
        </p:nvGrpSpPr>
        <p:grpSpPr>
          <a:xfrm>
            <a:off x="1824024" y="1297974"/>
            <a:ext cx="1881743" cy="1597966"/>
            <a:chOff x="6194130" y="1847678"/>
            <a:chExt cx="2762633" cy="2149895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19" r="1524" b="26048"/>
            <a:stretch>
              <a:fillRect/>
            </a:stretch>
          </p:blipFill>
          <p:spPr>
            <a:xfrm>
              <a:off x="6228184" y="1847678"/>
              <a:ext cx="2375269" cy="914903"/>
            </a:xfrm>
            <a:prstGeom prst="rect">
              <a:avLst/>
            </a:prstGeom>
          </p:spPr>
        </p:pic>
        <p:grpSp>
          <p:nvGrpSpPr>
            <p:cNvPr id="39" name="组合 38"/>
            <p:cNvGrpSpPr/>
            <p:nvPr/>
          </p:nvGrpSpPr>
          <p:grpSpPr>
            <a:xfrm>
              <a:off x="6194130" y="2356703"/>
              <a:ext cx="2166251" cy="1640870"/>
              <a:chOff x="6024721" y="2284243"/>
              <a:chExt cx="2413518" cy="1762527"/>
            </a:xfrm>
          </p:grpSpPr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74544" y="3116537"/>
                <a:ext cx="637724" cy="558285"/>
              </a:xfrm>
              <a:prstGeom prst="rect">
                <a:avLst/>
              </a:prstGeom>
            </p:spPr>
          </p:pic>
          <p:cxnSp>
            <p:nvCxnSpPr>
              <p:cNvPr id="42" name="直接箭头连接符 41"/>
              <p:cNvCxnSpPr/>
              <p:nvPr/>
            </p:nvCxnSpPr>
            <p:spPr bwMode="auto">
              <a:xfrm>
                <a:off x="6493405" y="2284243"/>
                <a:ext cx="2" cy="906542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3" name="TextBox 42"/>
              <p:cNvSpPr txBox="1">
                <a:spLocks noChangeArrowheads="1"/>
              </p:cNvSpPr>
              <p:nvPr/>
            </p:nvSpPr>
            <p:spPr bwMode="auto">
              <a:xfrm>
                <a:off x="6024721" y="3674823"/>
                <a:ext cx="1361138" cy="37194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72008" tIns="36004" rIns="72008" bIns="36004">
                <a:spAutoFit/>
              </a:bodyPr>
              <a:lstStyle/>
              <a:p>
                <a:pPr eaLnBrk="1" hangingPunct="1">
                  <a:lnSpc>
                    <a:spcPct val="150000"/>
                  </a:lnSpc>
                  <a:defRPr/>
                </a:pPr>
                <a:r>
                  <a:rPr lang="en-US" altLang="zh-CN" sz="800" b="1" dirty="0" err="1" smtClean="0">
                    <a:ea typeface="微软雅黑" panose="020B0503020204020204" pitchFamily="34" charset="-122"/>
                    <a:cs typeface="Arial" panose="020B0604020202020204" pitchFamily="34" charset="0"/>
                  </a:rPr>
                  <a:t>XK</a:t>
                </a:r>
                <a:r>
                  <a:rPr lang="en-US" altLang="zh-CN" sz="800" b="1" dirty="0" smtClean="0">
                    <a:ea typeface="微软雅黑" panose="020B0503020204020204" pitchFamily="34" charset="-122"/>
                    <a:cs typeface="Arial" panose="020B0604020202020204" pitchFamily="34" charset="0"/>
                  </a:rPr>
                  <a:t>-04 </a:t>
                </a:r>
                <a:r>
                  <a:rPr lang="zh-CN" altLang="en-US" sz="800" b="1" dirty="0" smtClean="0">
                    <a:ea typeface="微软雅黑" panose="020B0503020204020204" pitchFamily="34" charset="-122"/>
                    <a:cs typeface="Arial" panose="020B0604020202020204" pitchFamily="34" charset="0"/>
                  </a:rPr>
                  <a:t>（</a:t>
                </a:r>
                <a:r>
                  <a:rPr lang="en-US" altLang="zh-CN" sz="800" b="1" dirty="0" smtClean="0">
                    <a:ea typeface="微软雅黑" panose="020B0503020204020204" pitchFamily="34" charset="-122"/>
                    <a:cs typeface="Arial" panose="020B0604020202020204" pitchFamily="34" charset="0"/>
                  </a:rPr>
                  <a:t>86</a:t>
                </a:r>
                <a:r>
                  <a:rPr lang="zh-CN" altLang="en-US" sz="800" b="1" dirty="0" smtClean="0">
                    <a:ea typeface="微软雅黑" panose="020B0503020204020204" pitchFamily="34" charset="-122"/>
                    <a:cs typeface="Arial" panose="020B0604020202020204" pitchFamily="34" charset="0"/>
                  </a:rPr>
                  <a:t>）</a:t>
                </a:r>
                <a:endParaRPr lang="en-US" altLang="zh-CN" sz="800" b="1" dirty="0"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44" name="图片 4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16190" y="3095530"/>
                <a:ext cx="790276" cy="579293"/>
              </a:xfrm>
              <a:prstGeom prst="rect">
                <a:avLst/>
              </a:prstGeom>
            </p:spPr>
          </p:pic>
          <p:cxnSp>
            <p:nvCxnSpPr>
              <p:cNvPr id="47" name="直接箭头连接符 46"/>
              <p:cNvCxnSpPr/>
              <p:nvPr/>
            </p:nvCxnSpPr>
            <p:spPr bwMode="auto">
              <a:xfrm>
                <a:off x="6493407" y="2284243"/>
                <a:ext cx="1184743" cy="904195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1" name="TextBox 50"/>
              <p:cNvSpPr txBox="1">
                <a:spLocks noChangeArrowheads="1"/>
              </p:cNvSpPr>
              <p:nvPr/>
            </p:nvSpPr>
            <p:spPr bwMode="auto">
              <a:xfrm>
                <a:off x="7116190" y="3674822"/>
                <a:ext cx="1322049" cy="31931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72008" tIns="36004" rIns="72008" bIns="36004">
                <a:spAutoFit/>
              </a:bodyPr>
              <a:lstStyle/>
              <a:p>
                <a:pPr algn="ctr" eaLnBrk="1" hangingPunct="1">
                  <a:lnSpc>
                    <a:spcPct val="150000"/>
                  </a:lnSpc>
                  <a:defRPr/>
                </a:pPr>
                <a:r>
                  <a:rPr lang="en-US" altLang="zh-CN" sz="800" b="1" dirty="0" err="1" smtClean="0">
                    <a:ea typeface="微软雅黑" panose="020B0503020204020204" pitchFamily="34" charset="-122"/>
                    <a:cs typeface="Arial" panose="020B0604020202020204" pitchFamily="34" charset="0"/>
                  </a:rPr>
                  <a:t>XK</a:t>
                </a:r>
                <a:r>
                  <a:rPr lang="en-US" altLang="zh-CN" sz="800" b="1" dirty="0" smtClean="0">
                    <a:ea typeface="微软雅黑" panose="020B0503020204020204" pitchFamily="34" charset="-122"/>
                    <a:cs typeface="Arial" panose="020B0604020202020204" pitchFamily="34" charset="0"/>
                  </a:rPr>
                  <a:t>-05</a:t>
                </a:r>
                <a:r>
                  <a:rPr lang="zh-CN" altLang="en-US" sz="800" b="1" dirty="0" smtClean="0">
                    <a:ea typeface="微软雅黑" panose="020B0503020204020204" pitchFamily="34" charset="-122"/>
                    <a:cs typeface="Arial" panose="020B0604020202020204" pitchFamily="34" charset="0"/>
                  </a:rPr>
                  <a:t>（</a:t>
                </a:r>
                <a:r>
                  <a:rPr lang="en-US" altLang="zh-CN" sz="800" b="1" dirty="0" smtClean="0">
                    <a:ea typeface="微软雅黑" panose="020B0503020204020204" pitchFamily="34" charset="-122"/>
                    <a:cs typeface="Arial" panose="020B0604020202020204" pitchFamily="34" charset="0"/>
                  </a:rPr>
                  <a:t>120</a:t>
                </a:r>
                <a:r>
                  <a:rPr lang="zh-CN" altLang="en-US" sz="800" b="1" dirty="0" smtClean="0">
                    <a:ea typeface="微软雅黑" panose="020B0503020204020204" pitchFamily="34" charset="-122"/>
                    <a:cs typeface="Arial" panose="020B0604020202020204" pitchFamily="34" charset="0"/>
                  </a:rPr>
                  <a:t>）</a:t>
                </a:r>
                <a:endParaRPr lang="en-US" altLang="zh-CN" sz="800" b="1" dirty="0"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Box 39"/>
            <p:cNvSpPr txBox="1">
              <a:spLocks noChangeArrowheads="1"/>
            </p:cNvSpPr>
            <p:nvPr/>
          </p:nvSpPr>
          <p:spPr bwMode="auto">
            <a:xfrm>
              <a:off x="7528432" y="2826236"/>
              <a:ext cx="1428331" cy="26345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72008" tIns="36004" rIns="72008" bIns="36004">
              <a:spAutoFit/>
            </a:bodyPr>
            <a:lstStyle/>
            <a:p>
              <a:pPr eaLnBrk="1" hangingPunct="1">
                <a:defRPr/>
              </a:pPr>
              <a:r>
                <a:rPr lang="en-US" altLang="zh-CN" sz="800" dirty="0" smtClean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 (4 core wiring  )</a:t>
              </a:r>
              <a:endParaRPr lang="en-US" altLang="zh-CN" sz="8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775737" y="3128643"/>
            <a:ext cx="1881745" cy="1590014"/>
            <a:chOff x="6194129" y="1780825"/>
            <a:chExt cx="2554336" cy="2204796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328602" y="1780825"/>
              <a:ext cx="2205474" cy="892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7" name="组合 56"/>
            <p:cNvGrpSpPr/>
            <p:nvPr/>
          </p:nvGrpSpPr>
          <p:grpSpPr>
            <a:xfrm>
              <a:off x="6194129" y="2427733"/>
              <a:ext cx="2305898" cy="1557888"/>
              <a:chOff x="6024721" y="2360540"/>
              <a:chExt cx="2569106" cy="1673393"/>
            </a:xfrm>
          </p:grpSpPr>
          <p:pic>
            <p:nvPicPr>
              <p:cNvPr id="61" name="图片 6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74544" y="3116537"/>
                <a:ext cx="637724" cy="558285"/>
              </a:xfrm>
              <a:prstGeom prst="rect">
                <a:avLst/>
              </a:prstGeom>
            </p:spPr>
          </p:pic>
          <p:cxnSp>
            <p:nvCxnSpPr>
              <p:cNvPr id="62" name="直接箭头连接符 61"/>
              <p:cNvCxnSpPr/>
              <p:nvPr/>
            </p:nvCxnSpPr>
            <p:spPr bwMode="auto">
              <a:xfrm flipH="1">
                <a:off x="6570455" y="2360540"/>
                <a:ext cx="1620522" cy="103514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2" name="TextBox 81"/>
              <p:cNvSpPr txBox="1">
                <a:spLocks noChangeArrowheads="1"/>
              </p:cNvSpPr>
              <p:nvPr/>
            </p:nvSpPr>
            <p:spPr bwMode="auto">
              <a:xfrm>
                <a:off x="6024721" y="3674823"/>
                <a:ext cx="1091469" cy="25290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72008" tIns="36004" rIns="72008" bIns="36004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n-US" altLang="zh-CN" sz="800" b="1" dirty="0" err="1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XK</a:t>
                </a:r>
                <a:r>
                  <a:rPr lang="en-US" altLang="zh-CN" sz="800" b="1" dirty="0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-04 </a:t>
                </a:r>
                <a:r>
                  <a:rPr lang="zh-CN" altLang="en-US" sz="800" b="1" dirty="0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（</a:t>
                </a:r>
                <a:r>
                  <a:rPr lang="en-US" altLang="zh-CN" sz="800" b="1" dirty="0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86</a:t>
                </a:r>
                <a:r>
                  <a:rPr lang="zh-CN" altLang="en-US" sz="800" b="1" dirty="0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）</a:t>
                </a:r>
                <a:endParaRPr lang="en-US" altLang="zh-CN" sz="800" b="1" dirty="0">
                  <a:solidFill>
                    <a:srgbClr val="000000"/>
                  </a:solidFill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图片 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30328" y="3002751"/>
                <a:ext cx="790274" cy="702581"/>
              </a:xfrm>
              <a:prstGeom prst="rect">
                <a:avLst/>
              </a:prstGeom>
            </p:spPr>
          </p:pic>
          <p:cxnSp>
            <p:nvCxnSpPr>
              <p:cNvPr id="84" name="直接箭头连接符 83"/>
              <p:cNvCxnSpPr/>
              <p:nvPr/>
            </p:nvCxnSpPr>
            <p:spPr bwMode="auto">
              <a:xfrm flipH="1">
                <a:off x="7511328" y="2360540"/>
                <a:ext cx="679648" cy="1160203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5" name="TextBox 84"/>
              <p:cNvSpPr txBox="1">
                <a:spLocks noChangeArrowheads="1"/>
              </p:cNvSpPr>
              <p:nvPr/>
            </p:nvSpPr>
            <p:spPr bwMode="auto">
              <a:xfrm>
                <a:off x="7130328" y="3650580"/>
                <a:ext cx="1463499" cy="38335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72008" tIns="36004" rIns="72008" bIns="36004">
                <a:spAutoFit/>
              </a:bodyPr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en-US" altLang="zh-CN" sz="800" b="1" dirty="0" err="1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XK</a:t>
                </a:r>
                <a:r>
                  <a:rPr lang="en-US" altLang="zh-CN" sz="800" b="1" dirty="0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-05</a:t>
                </a:r>
                <a:r>
                  <a:rPr lang="zh-CN" altLang="en-US" sz="800" b="1" dirty="0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（</a:t>
                </a:r>
                <a:r>
                  <a:rPr lang="en-US" altLang="zh-CN" sz="800" b="1" dirty="0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120</a:t>
                </a:r>
                <a:r>
                  <a:rPr lang="zh-CN" altLang="en-US" sz="800" b="1" dirty="0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）</a:t>
                </a:r>
                <a:endParaRPr lang="en-US" altLang="zh-CN" sz="800" b="1" dirty="0">
                  <a:solidFill>
                    <a:srgbClr val="000000"/>
                  </a:solidFill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0" name="TextBox 59"/>
            <p:cNvSpPr txBox="1">
              <a:spLocks noChangeArrowheads="1"/>
            </p:cNvSpPr>
            <p:nvPr/>
          </p:nvSpPr>
          <p:spPr bwMode="auto">
            <a:xfrm>
              <a:off x="7528433" y="2826236"/>
              <a:ext cx="1220032" cy="19582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72008" tIns="36004" rIns="72008" bIns="36004">
              <a:spAutoFit/>
            </a:bodyPr>
            <a:lstStyle/>
            <a:p>
              <a:pPr>
                <a:defRPr/>
              </a:pPr>
              <a:r>
                <a:rPr lang="en-US" altLang="zh-CN" sz="800" dirty="0" smtClean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 (4 core wiring  )</a:t>
              </a:r>
              <a:endParaRPr lang="en-US" altLang="zh-CN" sz="8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5085260" y="1676320"/>
            <a:ext cx="2963757" cy="1302091"/>
            <a:chOff x="2268037" y="1753835"/>
            <a:chExt cx="5685402" cy="2468247"/>
          </a:xfrm>
        </p:grpSpPr>
        <p:sp>
          <p:nvSpPr>
            <p:cNvPr id="87" name="TextBox 86"/>
            <p:cNvSpPr txBox="1">
              <a:spLocks noChangeArrowheads="1"/>
            </p:cNvSpPr>
            <p:nvPr/>
          </p:nvSpPr>
          <p:spPr bwMode="auto">
            <a:xfrm>
              <a:off x="5301112" y="2391726"/>
              <a:ext cx="1686080" cy="37120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72008" tIns="36004" rIns="72008" bIns="36004">
              <a:spAutoFit/>
            </a:bodyPr>
            <a:lstStyle/>
            <a:p>
              <a:pPr>
                <a:defRPr/>
              </a:pPr>
              <a:r>
                <a:rPr lang="en-US" altLang="zh-CN" sz="800" dirty="0" smtClean="0">
                  <a:ea typeface="微软雅黑" panose="020B0503020204020204" pitchFamily="34" charset="-122"/>
                  <a:cs typeface="Arial" panose="020B0604020202020204" pitchFamily="34" charset="0"/>
                </a:rPr>
                <a:t> (4 core wiring  )</a:t>
              </a:r>
              <a:endParaRPr lang="en-US" altLang="zh-CN" sz="800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5"/>
            <a:srcRect l="4935" r="7286"/>
            <a:stretch>
              <a:fillRect/>
            </a:stretch>
          </p:blipFill>
          <p:spPr>
            <a:xfrm>
              <a:off x="2268037" y="1753835"/>
              <a:ext cx="2739754" cy="2379095"/>
            </a:xfrm>
            <a:prstGeom prst="rect">
              <a:avLst/>
            </a:prstGeom>
          </p:spPr>
        </p:pic>
        <p:grpSp>
          <p:nvGrpSpPr>
            <p:cNvPr id="89" name="组合 88"/>
            <p:cNvGrpSpPr/>
            <p:nvPr/>
          </p:nvGrpSpPr>
          <p:grpSpPr>
            <a:xfrm>
              <a:off x="4355977" y="2211711"/>
              <a:ext cx="3597462" cy="2010371"/>
              <a:chOff x="3976751" y="2128501"/>
              <a:chExt cx="4008094" cy="2159423"/>
            </a:xfrm>
          </p:grpSpPr>
          <p:pic>
            <p:nvPicPr>
              <p:cNvPr id="90" name="图片 8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46386" y="3229233"/>
                <a:ext cx="637724" cy="558286"/>
              </a:xfrm>
              <a:prstGeom prst="rect">
                <a:avLst/>
              </a:prstGeom>
            </p:spPr>
          </p:pic>
          <p:cxnSp>
            <p:nvCxnSpPr>
              <p:cNvPr id="91" name="直接箭头连接符 90"/>
              <p:cNvCxnSpPr>
                <a:endCxn id="90" idx="0"/>
              </p:cNvCxnSpPr>
              <p:nvPr/>
            </p:nvCxnSpPr>
            <p:spPr bwMode="auto">
              <a:xfrm>
                <a:off x="3976751" y="2128501"/>
                <a:ext cx="1688498" cy="1100732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" name="TextBox 91"/>
              <p:cNvSpPr txBox="1">
                <a:spLocks noChangeArrowheads="1"/>
              </p:cNvSpPr>
              <p:nvPr/>
            </p:nvSpPr>
            <p:spPr bwMode="auto">
              <a:xfrm>
                <a:off x="4777889" y="3763209"/>
                <a:ext cx="1636120" cy="52405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72008" tIns="36004" rIns="72008" bIns="36004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n-US" altLang="zh-CN" sz="800" b="1" dirty="0" err="1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XK</a:t>
                </a:r>
                <a:r>
                  <a:rPr lang="en-US" altLang="zh-CN" sz="800" b="1" dirty="0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-04 </a:t>
                </a:r>
                <a:r>
                  <a:rPr lang="zh-CN" altLang="en-US" sz="800" b="1" dirty="0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（</a:t>
                </a:r>
                <a:r>
                  <a:rPr lang="en-US" altLang="zh-CN" sz="800" b="1" dirty="0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86</a:t>
                </a:r>
                <a:r>
                  <a:rPr lang="zh-CN" altLang="en-US" sz="800" b="1" dirty="0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）</a:t>
                </a:r>
                <a:endParaRPr lang="en-US" altLang="zh-CN" sz="800" b="1" dirty="0">
                  <a:solidFill>
                    <a:srgbClr val="000000"/>
                  </a:solidFill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3" name="图片 9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43940" y="3107966"/>
                <a:ext cx="764369" cy="679553"/>
              </a:xfrm>
              <a:prstGeom prst="rect">
                <a:avLst/>
              </a:prstGeom>
            </p:spPr>
          </p:pic>
          <p:cxnSp>
            <p:nvCxnSpPr>
              <p:cNvPr id="94" name="直接箭头连接符 93"/>
              <p:cNvCxnSpPr/>
              <p:nvPr/>
            </p:nvCxnSpPr>
            <p:spPr bwMode="auto">
              <a:xfrm>
                <a:off x="4056978" y="2128501"/>
                <a:ext cx="2401311" cy="987075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5" name="TextBox 94"/>
              <p:cNvSpPr txBox="1">
                <a:spLocks noChangeArrowheads="1"/>
              </p:cNvSpPr>
              <p:nvPr/>
            </p:nvSpPr>
            <p:spPr bwMode="auto">
              <a:xfrm>
                <a:off x="6187904" y="3763867"/>
                <a:ext cx="1796941" cy="52405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72008" tIns="36004" rIns="72008" bIns="36004">
                <a:spAutoFit/>
              </a:bodyPr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en-US" altLang="zh-CN" sz="800" b="1" dirty="0" err="1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XK</a:t>
                </a:r>
                <a:r>
                  <a:rPr lang="en-US" altLang="zh-CN" sz="800" b="1" dirty="0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-05</a:t>
                </a:r>
                <a:r>
                  <a:rPr lang="zh-CN" altLang="en-US" sz="800" b="1" dirty="0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（</a:t>
                </a:r>
                <a:r>
                  <a:rPr lang="en-US" altLang="zh-CN" sz="800" b="1" dirty="0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120</a:t>
                </a:r>
                <a:r>
                  <a:rPr lang="zh-CN" altLang="en-US" sz="800" b="1" dirty="0" smtClean="0">
                    <a:solidFill>
                      <a:srgbClr val="00000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）</a:t>
                </a:r>
                <a:endParaRPr lang="en-US" altLang="zh-CN" sz="800" b="1" dirty="0">
                  <a:solidFill>
                    <a:srgbClr val="000000"/>
                  </a:solidFill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7251" y="218333"/>
            <a:ext cx="7601821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3. </a:t>
            </a:r>
            <a:r>
              <a:rPr lang="en-US" altLang="zh-CN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J3</a:t>
            </a:r>
            <a:r>
              <a:rPr lang="zh-CN" altLang="en-US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kern="100" dirty="0">
                <a:solidFill>
                  <a:sysClr val="windowText" lastClr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Communication abnormal between the driver PCB and main PCB of ODU </a:t>
            </a:r>
            <a:endParaRPr lang="en-US" altLang="zh-CN" sz="1400" b="1" kern="100" dirty="0">
              <a:solidFill>
                <a:sysClr val="windowText" lastClr="00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3462" y="587661"/>
            <a:ext cx="4572000" cy="3462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logic :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no signal between them, then</a:t>
            </a:r>
            <a:r>
              <a:rPr lang="en-US" altLang="zh-CN" sz="1100" dirty="0"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J3</a:t>
            </a:r>
            <a:r>
              <a:rPr lang="en-US" altLang="zh-CN" sz="1100" b="1" dirty="0"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will be displayed</a:t>
            </a:r>
            <a:endParaRPr lang="en-US" altLang="zh-CN" sz="110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36500" y="1420068"/>
            <a:ext cx="5068343" cy="2566576"/>
            <a:chOff x="2263309" y="1459985"/>
            <a:chExt cx="5946442" cy="3312135"/>
          </a:xfrm>
        </p:grpSpPr>
        <p:grpSp>
          <p:nvGrpSpPr>
            <p:cNvPr id="15" name="组合 14"/>
            <p:cNvGrpSpPr/>
            <p:nvPr/>
          </p:nvGrpSpPr>
          <p:grpSpPr>
            <a:xfrm>
              <a:off x="2263309" y="1459985"/>
              <a:ext cx="3676843" cy="3262456"/>
              <a:chOff x="750268" y="352439"/>
              <a:chExt cx="4455620" cy="4381167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50268" y="771550"/>
                <a:ext cx="2592288" cy="3700446"/>
              </a:xfrm>
              <a:prstGeom prst="rect">
                <a:avLst/>
              </a:prstGeom>
            </p:spPr>
          </p:pic>
          <p:sp>
            <p:nvSpPr>
              <p:cNvPr id="3" name="椭圆 2"/>
              <p:cNvSpPr/>
              <p:nvPr/>
            </p:nvSpPr>
            <p:spPr bwMode="auto">
              <a:xfrm>
                <a:off x="2805150" y="2592269"/>
                <a:ext cx="288032" cy="238008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" name="椭圆 5"/>
              <p:cNvSpPr/>
              <p:nvPr/>
            </p:nvSpPr>
            <p:spPr bwMode="auto">
              <a:xfrm>
                <a:off x="1763688" y="1851670"/>
                <a:ext cx="282724" cy="288032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563889" y="975134"/>
                <a:ext cx="1641999" cy="112009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 smtClean="0"/>
                  <a:t>Communication wire between Drive PCB and Main PCB</a:t>
                </a:r>
                <a:endParaRPr lang="zh-CN" altLang="en-US" sz="900" dirty="0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896956" y="4471996"/>
                <a:ext cx="883575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50" dirty="0">
                    <a:solidFill>
                      <a:schemeClr val="bg1">
                        <a:lumMod val="50000"/>
                      </a:schemeClr>
                    </a:solidFill>
                  </a:rPr>
                  <a:t>Drive PCB </a:t>
                </a:r>
                <a:endParaRPr lang="zh-CN" altLang="en-US" sz="105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2228571" y="4464697"/>
                <a:ext cx="829073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bg1">
                        <a:lumMod val="50000"/>
                      </a:schemeClr>
                    </a:solidFill>
                  </a:rPr>
                  <a:t>Main </a:t>
                </a:r>
                <a:r>
                  <a:rPr lang="en-US" altLang="zh-CN" sz="1050" dirty="0">
                    <a:solidFill>
                      <a:schemeClr val="bg1">
                        <a:lumMod val="50000"/>
                      </a:schemeClr>
                    </a:solidFill>
                  </a:rPr>
                  <a:t>PCB </a:t>
                </a:r>
                <a:endParaRPr lang="zh-CN" altLang="en-US" sz="105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10" name="直接箭头连接符 9"/>
              <p:cNvCxnSpPr>
                <a:endCxn id="7" idx="1"/>
              </p:cNvCxnSpPr>
              <p:nvPr/>
            </p:nvCxnSpPr>
            <p:spPr bwMode="auto">
              <a:xfrm flipV="1">
                <a:off x="2046412" y="1535182"/>
                <a:ext cx="1517477" cy="3164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直接箭头连接符 11"/>
              <p:cNvCxnSpPr>
                <a:stCxn id="3" idx="7"/>
              </p:cNvCxnSpPr>
              <p:nvPr/>
            </p:nvCxnSpPr>
            <p:spPr bwMode="auto">
              <a:xfrm flipV="1">
                <a:off x="3051000" y="1630130"/>
                <a:ext cx="512887" cy="99699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3" name="矩形 32"/>
              <p:cNvSpPr/>
              <p:nvPr/>
            </p:nvSpPr>
            <p:spPr>
              <a:xfrm>
                <a:off x="1553328" y="352439"/>
                <a:ext cx="1195043" cy="3409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50" dirty="0" smtClean="0"/>
                  <a:t>48/60K ODU </a:t>
                </a:r>
                <a:endParaRPr lang="zh-CN" altLang="en-US" sz="1050" dirty="0"/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6032471" y="2400031"/>
              <a:ext cx="1645522" cy="2709038"/>
            </a:xfrm>
            <a:prstGeom prst="rect">
              <a:avLst/>
            </a:prstGeom>
          </p:spPr>
        </p:pic>
        <p:sp>
          <p:nvSpPr>
            <p:cNvPr id="37" name="椭圆 36"/>
            <p:cNvSpPr/>
            <p:nvPr/>
          </p:nvSpPr>
          <p:spPr bwMode="auto">
            <a:xfrm>
              <a:off x="6617544" y="3665932"/>
              <a:ext cx="237688" cy="177234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" name="椭圆 37"/>
            <p:cNvSpPr/>
            <p:nvPr/>
          </p:nvSpPr>
          <p:spPr bwMode="auto">
            <a:xfrm>
              <a:off x="7308304" y="3665932"/>
              <a:ext cx="237688" cy="177234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39" name="直接箭头连接符 38"/>
            <p:cNvCxnSpPr/>
            <p:nvPr/>
          </p:nvCxnSpPr>
          <p:spPr bwMode="auto">
            <a:xfrm flipH="1" flipV="1">
              <a:off x="5940152" y="2576394"/>
              <a:ext cx="736814" cy="108954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直接箭头连接符 40"/>
            <p:cNvCxnSpPr>
              <a:endCxn id="7" idx="3"/>
            </p:cNvCxnSpPr>
            <p:nvPr/>
          </p:nvCxnSpPr>
          <p:spPr bwMode="auto">
            <a:xfrm flipH="1" flipV="1">
              <a:off x="5940152" y="2340720"/>
              <a:ext cx="1391500" cy="13252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6" name="矩形 45"/>
            <p:cNvSpPr/>
            <p:nvPr/>
          </p:nvSpPr>
          <p:spPr>
            <a:xfrm>
              <a:off x="6006071" y="4577311"/>
              <a:ext cx="729139" cy="1948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</a:rPr>
                <a:t>Drive PCB 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7413814" y="4583040"/>
              <a:ext cx="684163" cy="189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>
                      <a:lumMod val="50000"/>
                    </a:schemeClr>
                  </a:solidFill>
                </a:rPr>
                <a:t>Main </a:t>
              </a: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</a:rPr>
                <a:t>PCB 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6744793" y="2576394"/>
              <a:ext cx="1173719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dirty="0" smtClean="0"/>
                <a:t>30/36/42K ODU </a:t>
              </a:r>
              <a:endParaRPr lang="zh-CN" altLang="en-US" sz="1050" dirty="0"/>
            </a:p>
          </p:txBody>
        </p:sp>
      </p:grpSp>
      <p:sp>
        <p:nvSpPr>
          <p:cNvPr id="50" name="矩形 49"/>
          <p:cNvSpPr/>
          <p:nvPr/>
        </p:nvSpPr>
        <p:spPr>
          <a:xfrm>
            <a:off x="638560" y="2573132"/>
            <a:ext cx="26372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2. </a:t>
            </a:r>
            <a:r>
              <a:rPr lang="zh-CN" altLang="en-US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ry to replace new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d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rive PCB</a:t>
            </a:r>
            <a:endParaRPr lang="zh-CN" altLang="en-US" sz="1100" dirty="0"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38560" y="3378210"/>
            <a:ext cx="26372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3. Try to replace new main PCB</a:t>
            </a:r>
            <a:endParaRPr lang="zh-CN" altLang="en-US" sz="1100" dirty="0">
              <a:cs typeface="Arial" panose="020B0604020202020204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38560" y="1563638"/>
            <a:ext cx="21332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1. </a:t>
            </a:r>
            <a:r>
              <a:rPr lang="zh-CN" altLang="en-US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Check whether communication wire abnormal </a:t>
            </a:r>
            <a:endParaRPr lang="zh-CN" altLang="en-US" sz="1100" dirty="0">
              <a:cs typeface="Arial" panose="020B0604020202020204" pitchFamily="34" charset="0"/>
            </a:endParaRPr>
          </a:p>
        </p:txBody>
      </p:sp>
      <p:sp>
        <p:nvSpPr>
          <p:cNvPr id="53" name="右箭头 52"/>
          <p:cNvSpPr/>
          <p:nvPr/>
        </p:nvSpPr>
        <p:spPr bwMode="auto">
          <a:xfrm rot="5400000">
            <a:off x="1229141" y="2124245"/>
            <a:ext cx="288000" cy="188279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4" name="右箭头 53"/>
          <p:cNvSpPr/>
          <p:nvPr/>
        </p:nvSpPr>
        <p:spPr bwMode="auto">
          <a:xfrm rot="5400000">
            <a:off x="1229141" y="3081091"/>
            <a:ext cx="288000" cy="188279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639674" y="4299942"/>
            <a:ext cx="29017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 smtClean="0">
                <a:solidFill>
                  <a:srgbClr val="FF0000"/>
                </a:solidFill>
              </a:rPr>
              <a:t>※ No individual Drive PCB for 12,18,24K ODU  </a:t>
            </a:r>
            <a:endParaRPr lang="zh-CN" alt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1000">
              <a:schemeClr val="bg1"/>
            </a:gs>
            <a:gs pos="8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接连接符 50"/>
          <p:cNvCxnSpPr/>
          <p:nvPr/>
        </p:nvCxnSpPr>
        <p:spPr bwMode="auto">
          <a:xfrm flipV="1">
            <a:off x="1046593" y="995958"/>
            <a:ext cx="713419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直接连接符 51"/>
          <p:cNvCxnSpPr/>
          <p:nvPr/>
        </p:nvCxnSpPr>
        <p:spPr bwMode="auto">
          <a:xfrm>
            <a:off x="1046593" y="923950"/>
            <a:ext cx="1086004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矩形 52"/>
          <p:cNvSpPr/>
          <p:nvPr/>
        </p:nvSpPr>
        <p:spPr>
          <a:xfrm>
            <a:off x="2142204" y="626626"/>
            <a:ext cx="1426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5B9BD5">
                    <a:lumMod val="50000"/>
                  </a:srgbClr>
                </a:solidFill>
                <a:cs typeface="Arial" panose="020B0604020202020204" pitchFamily="34" charset="0"/>
              </a:rPr>
              <a:t>CONTENT</a:t>
            </a:r>
            <a:endParaRPr lang="en-US" altLang="ko-KR" sz="2000" b="1" dirty="0">
              <a:solidFill>
                <a:srgbClr val="5B9BD5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3569570" y="1708939"/>
          <a:ext cx="5106886" cy="25910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2390"/>
                <a:gridCol w="4464496"/>
              </a:tblGrid>
              <a:tr h="290759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</a:t>
                      </a:r>
                      <a:endParaRPr lang="zh-CN" sz="10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/>
                        <a:cs typeface="Arial" panose="020B0604020202020204" pitchFamily="34" charset="0"/>
                      </a:endParaRPr>
                    </a:p>
                  </a:txBody>
                  <a:tcPr marL="33926" marR="339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Fault code description</a:t>
                      </a:r>
                      <a:endParaRPr lang="zh-CN" sz="10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/>
                        <a:cs typeface="Arial" panose="020B0604020202020204" pitchFamily="34" charset="0"/>
                      </a:endParaRPr>
                    </a:p>
                  </a:txBody>
                  <a:tcPr marL="33926" marR="339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117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685800" rtl="0" eaLnBrk="1" latinLnBrk="0" hangingPunct="1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A5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000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Indoor unit water pump abnormal (Fault with the drainage)</a:t>
                      </a:r>
                      <a:endParaRPr lang="zh-CN" sz="1000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043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685800" rtl="0" eaLnBrk="1" latinLnBrk="0" hangingPunct="1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A6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Indoor unit fan motor abnormal</a:t>
                      </a:r>
                      <a:endParaRPr lang="zh-CN" sz="1000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9754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685800" rtl="0" eaLnBrk="1" latinLnBrk="0" hangingPunct="1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A8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Indoor unit EEPROM</a:t>
                      </a:r>
                      <a:r>
                        <a:rPr lang="en-US" altLang="zh-CN" sz="1000" kern="1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module failure </a:t>
                      </a:r>
                      <a:endParaRPr lang="zh-CN" sz="1000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2093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99</a:t>
                      </a:r>
                      <a:endParaRPr lang="en-US" altLang="zh-CN" sz="900" kern="1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Communication error between the drive PCB and</a:t>
                      </a:r>
                      <a:r>
                        <a:rPr lang="en-US" altLang="zh-CN" sz="900" kern="1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main PCB of the indoor unit</a:t>
                      </a:r>
                      <a:endParaRPr lang="en-US" altLang="zh-CN" sz="9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9203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9A</a:t>
                      </a:r>
                      <a:endParaRPr lang="en-US" altLang="zh-CN" sz="1000" kern="1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Temperature protection of indoor drive PCB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2367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9H(9B)</a:t>
                      </a:r>
                      <a:endParaRPr lang="zh-CN" sz="100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Failure</a:t>
                      </a:r>
                      <a:r>
                        <a:rPr lang="en-US" altLang="zh-CN" sz="1000" kern="100" baseline="0" dirty="0" smtClean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of indoor DC fan start up</a:t>
                      </a:r>
                      <a:endParaRPr lang="en-US" altLang="zh-CN" sz="1000" kern="100" dirty="0" smtClean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3983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9C</a:t>
                      </a:r>
                      <a:endParaRPr lang="zh-CN" sz="100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Over</a:t>
                      </a:r>
                      <a:r>
                        <a:rPr lang="en-US" altLang="zh-CN" sz="1000" kern="100" baseline="0" dirty="0" smtClean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current protection of indoor DC fan motor </a:t>
                      </a:r>
                      <a:endParaRPr lang="zh-CN" sz="100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176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9J(9D)</a:t>
                      </a:r>
                      <a:endParaRPr lang="zh-CN" sz="100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Overvoltage and under voltage</a:t>
                      </a:r>
                      <a:r>
                        <a:rPr lang="en-US" altLang="zh-CN" sz="1000" kern="100" baseline="0" dirty="0" smtClean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protection of indoor DC fan motor</a:t>
                      </a:r>
                      <a:endParaRPr lang="zh-CN" altLang="zh-CN" sz="100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9754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9E</a:t>
                      </a:r>
                      <a:endParaRPr lang="zh-CN" sz="100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IPM protection for drive PCB of indoor</a:t>
                      </a:r>
                      <a:r>
                        <a:rPr lang="en-US" altLang="zh-CN" sz="1000" kern="100" baseline="0" dirty="0" smtClean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DC fan motor </a:t>
                      </a:r>
                      <a:endParaRPr lang="zh-CN" altLang="zh-CN" sz="100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9754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9F</a:t>
                      </a:r>
                      <a:endParaRPr lang="zh-CN" sz="100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7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7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5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225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400" algn="l" defTabSz="514350" rtl="0" eaLnBrk="1" latinLnBrk="0" hangingPunct="1">
                        <a:defRPr sz="11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EE protection for</a:t>
                      </a:r>
                      <a:r>
                        <a:rPr lang="en-US" altLang="zh-CN" sz="1000" kern="1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drive PCB of indoor DC fan motor </a:t>
                      </a:r>
                      <a:endParaRPr lang="zh-CN" sz="1000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5" name="组合 14"/>
          <p:cNvGrpSpPr/>
          <p:nvPr/>
        </p:nvGrpSpPr>
        <p:grpSpPr>
          <a:xfrm>
            <a:off x="1043608" y="1026736"/>
            <a:ext cx="1296144" cy="903065"/>
            <a:chOff x="515977" y="1935858"/>
            <a:chExt cx="2000572" cy="1645730"/>
          </a:xfrm>
          <a:solidFill>
            <a:schemeClr val="bg1"/>
          </a:solidFill>
        </p:grpSpPr>
        <p:pic>
          <p:nvPicPr>
            <p:cNvPr id="16" name="Picture 3" descr="C:\Users\shenkaiqi\Desktop\39a86e38-c00d-44d2-8c2e-9a16536473d1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02" b="90000" l="1552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757" y="1935858"/>
              <a:ext cx="911099" cy="958327"/>
            </a:xfrm>
            <a:prstGeom prst="rect">
              <a:avLst/>
            </a:prstGeom>
            <a:grpFill/>
          </p:spPr>
        </p:pic>
        <p:sp>
          <p:nvSpPr>
            <p:cNvPr id="19" name="矩形 18"/>
            <p:cNvSpPr/>
            <p:nvPr/>
          </p:nvSpPr>
          <p:spPr>
            <a:xfrm>
              <a:off x="515977" y="2776598"/>
              <a:ext cx="2000572" cy="80499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Error </a:t>
              </a:r>
              <a:r>
                <a:rPr lang="en-US" altLang="zh-CN" sz="900" b="1" dirty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code </a:t>
              </a:r>
              <a:endParaRPr lang="en-US" altLang="zh-CN" sz="9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7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T</a:t>
              </a:r>
              <a:r>
                <a:rPr lang="en-US" altLang="zh-CN" sz="7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  <a:sym typeface="+mn-ea"/>
                </a:rPr>
                <a:t>rouble shooting guide</a:t>
              </a:r>
              <a:endParaRPr lang="en-US" altLang="zh-CN" sz="7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55576" y="2103714"/>
            <a:ext cx="2232000" cy="2088199"/>
            <a:chOff x="2295586" y="1533683"/>
            <a:chExt cx="2392313" cy="2088199"/>
          </a:xfrm>
        </p:grpSpPr>
        <p:grpSp>
          <p:nvGrpSpPr>
            <p:cNvPr id="21" name="组合 20"/>
            <p:cNvGrpSpPr/>
            <p:nvPr/>
          </p:nvGrpSpPr>
          <p:grpSpPr>
            <a:xfrm>
              <a:off x="2295586" y="1533683"/>
              <a:ext cx="2392313" cy="1728127"/>
              <a:chOff x="2295586" y="1533683"/>
              <a:chExt cx="2392313" cy="1728127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2295586" y="1533683"/>
                <a:ext cx="2392313" cy="1368087"/>
                <a:chOff x="2295586" y="1533683"/>
                <a:chExt cx="2392313" cy="1368087"/>
              </a:xfrm>
            </p:grpSpPr>
            <p:grpSp>
              <p:nvGrpSpPr>
                <p:cNvPr id="25" name="组合 24"/>
                <p:cNvGrpSpPr/>
                <p:nvPr/>
              </p:nvGrpSpPr>
              <p:grpSpPr>
                <a:xfrm>
                  <a:off x="2295586" y="1533683"/>
                  <a:ext cx="2378572" cy="1008048"/>
                  <a:chOff x="3386052" y="1582294"/>
                  <a:chExt cx="2378572" cy="1008048"/>
                </a:xfrm>
              </p:grpSpPr>
              <p:grpSp>
                <p:nvGrpSpPr>
                  <p:cNvPr id="27" name="组合 26"/>
                  <p:cNvGrpSpPr/>
                  <p:nvPr/>
                </p:nvGrpSpPr>
                <p:grpSpPr>
                  <a:xfrm>
                    <a:off x="3386052" y="1582294"/>
                    <a:ext cx="2376264" cy="1008048"/>
                    <a:chOff x="5330268" y="1273879"/>
                    <a:chExt cx="2376264" cy="885531"/>
                  </a:xfrm>
                </p:grpSpPr>
                <p:sp>
                  <p:nvSpPr>
                    <p:cNvPr id="29" name="圆角矩形 28"/>
                    <p:cNvSpPr/>
                    <p:nvPr/>
                  </p:nvSpPr>
                  <p:spPr>
                    <a:xfrm>
                      <a:off x="5332575" y="1273879"/>
                      <a:ext cx="2365918" cy="252997"/>
                    </a:xfrm>
                    <a:prstGeom prst="roundRect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lIns="147679" tIns="45716" rIns="91432" bIns="45716" rtlCol="0" anchor="ctr"/>
                    <a:lstStyle/>
                    <a:p>
                      <a:r>
                        <a:rPr lang="en-US" altLang="ko-KR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Temp. sensor fault </a:t>
                      </a:r>
                      <a:r>
                        <a:rPr lang="en-US" altLang="ko-K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(7) </a:t>
                      </a:r>
                      <a:endParaRPr lang="en-US" altLang="ko-KR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" name="圆角矩形 29"/>
                    <p:cNvSpPr/>
                    <p:nvPr/>
                  </p:nvSpPr>
                  <p:spPr>
                    <a:xfrm>
                      <a:off x="5330268" y="1906413"/>
                      <a:ext cx="2376264" cy="252997"/>
                    </a:xfrm>
                    <a:prstGeom prst="roundRect">
                      <a:avLst/>
                    </a:prstGeom>
                    <a:solidFill>
                      <a:srgbClr val="E9662B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lIns="147679" tIns="45716" rIns="91432" bIns="45716" rtlCol="0" anchor="ctr"/>
                    <a:lstStyle/>
                    <a:p>
                      <a:r>
                        <a:rPr lang="en-US" altLang="ko-KR" sz="11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Indoor unit fault (10)</a:t>
                      </a:r>
                      <a:endParaRPr lang="en-US" altLang="ko-KR" sz="11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8" name="圆角矩形 27"/>
                  <p:cNvSpPr/>
                  <p:nvPr/>
                </p:nvSpPr>
                <p:spPr>
                  <a:xfrm>
                    <a:off x="3388359" y="1942333"/>
                    <a:ext cx="2376265" cy="288000"/>
                  </a:xfrm>
                  <a:prstGeom prst="round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lIns="147679" tIns="45716" rIns="91432" bIns="45716" rtlCol="0" anchor="ctr"/>
                  <a:lstStyle/>
                  <a:p>
                    <a:r>
                      <a:rPr lang="en-US" altLang="ko-KR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Communication fault </a:t>
                    </a:r>
                    <a:r>
                      <a:rPr lang="en-US" altLang="ko-KR" sz="11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(4) </a:t>
                    </a:r>
                    <a:endParaRPr lang="en-US" altLang="ko-KR" sz="1100" b="1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6" name="圆角矩形 25"/>
                <p:cNvSpPr/>
                <p:nvPr/>
              </p:nvSpPr>
              <p:spPr>
                <a:xfrm>
                  <a:off x="2311636" y="2613770"/>
                  <a:ext cx="2376263" cy="288000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lIns="147679" tIns="45716" rIns="91432" bIns="45716" rtlCol="0" anchor="ctr"/>
                <a:lstStyle/>
                <a:p>
                  <a:r>
                    <a:rPr lang="en-US" altLang="ko-KR" sz="1100" b="1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Refrigerant circuit fault (3)</a:t>
                  </a:r>
                  <a:endParaRPr lang="en-US" altLang="ko-KR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4" name="圆角矩形 23"/>
              <p:cNvSpPr/>
              <p:nvPr/>
            </p:nvSpPr>
            <p:spPr>
              <a:xfrm>
                <a:off x="2302135" y="2973810"/>
                <a:ext cx="2376263" cy="28800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147679" tIns="45716" rIns="91432" bIns="45716" rtlCol="0" anchor="ctr"/>
              <a:lstStyle/>
              <a:p>
                <a:r>
                  <a:rPr lang="en-US" altLang="ko-KR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ODU </a:t>
                </a:r>
                <a:r>
                  <a:rPr lang="en-US" altLang="zh-CN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component </a:t>
                </a:r>
                <a:r>
                  <a:rPr lang="en-US" altLang="ko-KR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fault (3)</a:t>
                </a:r>
                <a:endParaRPr lang="en-US" altLang="ko-KR" sz="11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圆角矩形 21"/>
            <p:cNvSpPr/>
            <p:nvPr/>
          </p:nvSpPr>
          <p:spPr>
            <a:xfrm>
              <a:off x="2302135" y="3333882"/>
              <a:ext cx="2376263" cy="2880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47679" tIns="45716" rIns="91432" bIns="45716" rtlCol="0" anchor="ctr"/>
            <a:lstStyle/>
            <a:p>
              <a:r>
                <a:rPr lang="en-US" altLang="ko-KR" sz="11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ODU </a:t>
              </a:r>
              <a:r>
                <a:rPr lang="en-US" altLang="zh-CN" sz="11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electric control fault (16)</a:t>
              </a:r>
              <a:endParaRPr lang="en-US" altLang="zh-CN" sz="11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右箭头 30"/>
          <p:cNvSpPr/>
          <p:nvPr/>
        </p:nvSpPr>
        <p:spPr bwMode="auto">
          <a:xfrm>
            <a:off x="3121571" y="2863327"/>
            <a:ext cx="288032" cy="25201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 bwMode="auto">
          <a:xfrm rot="10800000" flipV="1">
            <a:off x="467544" y="658481"/>
            <a:ext cx="6130307" cy="617126"/>
          </a:xfrm>
          <a:prstGeom prst="roundRect">
            <a:avLst/>
          </a:prstGeom>
          <a:noFill/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ct val="150000"/>
              </a:lnSpc>
            </a:pPr>
            <a:r>
              <a:rPr lang="en-US" altLang="zh-CN" sz="12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logic : </a:t>
            </a:r>
            <a:r>
              <a:rPr lang="en-US" altLang="zh-CN" sz="12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float </a:t>
            </a:r>
            <a:r>
              <a:rPr lang="en-US" altLang="zh-CN" sz="12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switch ports on PCB are </a:t>
            </a:r>
            <a:r>
              <a:rPr lang="en-US" altLang="zh-CN" sz="1200" dirty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normally connected circuit </a:t>
            </a:r>
            <a:r>
              <a:rPr lang="en-US" altLang="zh-CN" sz="12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endParaRPr lang="en-US" altLang="zh-CN" sz="12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                    once </a:t>
            </a:r>
            <a:r>
              <a:rPr lang="en-US" altLang="zh-CN" sz="12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be </a:t>
            </a:r>
            <a:r>
              <a:rPr lang="en-US" altLang="zh-CN" sz="1200" dirty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disconnected then A5</a:t>
            </a:r>
            <a:r>
              <a:rPr lang="en-US" altLang="zh-CN" sz="12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will be displayed </a:t>
            </a:r>
            <a:endParaRPr lang="en-US" altLang="zh-CN" sz="1200" dirty="0">
              <a:solidFill>
                <a:srgbClr val="FF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67544" y="1536714"/>
            <a:ext cx="2976844" cy="314956"/>
          </a:xfrm>
          <a:prstGeom prst="rect">
            <a:avLst/>
          </a:prstGeom>
          <a:noFill/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12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Float switch working diagram</a:t>
            </a:r>
            <a:endParaRPr lang="zh-CN" altLang="en-US" sz="1200" b="1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67544" y="1995686"/>
            <a:ext cx="7930507" cy="2353833"/>
            <a:chOff x="467544" y="2187974"/>
            <a:chExt cx="7930507" cy="2353833"/>
          </a:xfrm>
        </p:grpSpPr>
        <p:sp>
          <p:nvSpPr>
            <p:cNvPr id="12" name="任意多边形 11"/>
            <p:cNvSpPr/>
            <p:nvPr/>
          </p:nvSpPr>
          <p:spPr bwMode="auto">
            <a:xfrm>
              <a:off x="2955858" y="3798722"/>
              <a:ext cx="1398490" cy="80637"/>
            </a:xfrm>
            <a:custGeom>
              <a:avLst/>
              <a:gdLst>
                <a:gd name="connsiteX0" fmla="*/ 0 w 1209822"/>
                <a:gd name="connsiteY0" fmla="*/ 84791 h 127182"/>
                <a:gd name="connsiteX1" fmla="*/ 281354 w 1209822"/>
                <a:gd name="connsiteY1" fmla="*/ 385 h 127182"/>
                <a:gd name="connsiteX2" fmla="*/ 379828 w 1209822"/>
                <a:gd name="connsiteY2" fmla="*/ 84791 h 127182"/>
                <a:gd name="connsiteX3" fmla="*/ 633046 w 1209822"/>
                <a:gd name="connsiteY3" fmla="*/ 385 h 127182"/>
                <a:gd name="connsiteX4" fmla="*/ 844062 w 1209822"/>
                <a:gd name="connsiteY4" fmla="*/ 126994 h 127182"/>
                <a:gd name="connsiteX5" fmla="*/ 956603 w 1209822"/>
                <a:gd name="connsiteY5" fmla="*/ 28520 h 127182"/>
                <a:gd name="connsiteX6" fmla="*/ 1139483 w 1209822"/>
                <a:gd name="connsiteY6" fmla="*/ 14452 h 127182"/>
                <a:gd name="connsiteX7" fmla="*/ 1209822 w 1209822"/>
                <a:gd name="connsiteY7" fmla="*/ 126994 h 12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9822" h="127182">
                  <a:moveTo>
                    <a:pt x="0" y="84791"/>
                  </a:moveTo>
                  <a:cubicBezTo>
                    <a:pt x="109024" y="42588"/>
                    <a:pt x="218049" y="385"/>
                    <a:pt x="281354" y="385"/>
                  </a:cubicBezTo>
                  <a:cubicBezTo>
                    <a:pt x="344659" y="385"/>
                    <a:pt x="321213" y="84791"/>
                    <a:pt x="379828" y="84791"/>
                  </a:cubicBezTo>
                  <a:cubicBezTo>
                    <a:pt x="438443" y="84791"/>
                    <a:pt x="555674" y="-6649"/>
                    <a:pt x="633046" y="385"/>
                  </a:cubicBezTo>
                  <a:cubicBezTo>
                    <a:pt x="710418" y="7419"/>
                    <a:pt x="790136" y="122305"/>
                    <a:pt x="844062" y="126994"/>
                  </a:cubicBezTo>
                  <a:cubicBezTo>
                    <a:pt x="897988" y="131683"/>
                    <a:pt x="907366" y="47277"/>
                    <a:pt x="956603" y="28520"/>
                  </a:cubicBezTo>
                  <a:cubicBezTo>
                    <a:pt x="1005840" y="9763"/>
                    <a:pt x="1097280" y="-1960"/>
                    <a:pt x="1139483" y="14452"/>
                  </a:cubicBezTo>
                  <a:cubicBezTo>
                    <a:pt x="1181686" y="30864"/>
                    <a:pt x="1181687" y="122305"/>
                    <a:pt x="1209822" y="126994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endParaRPr lang="zh-CN" altLang="en-US" sz="1400" smtClean="0">
                <a:solidFill>
                  <a:srgbClr val="000000"/>
                </a:solidFill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 bwMode="auto">
            <a:xfrm>
              <a:off x="2847338" y="3932522"/>
              <a:ext cx="288032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矩形 17"/>
            <p:cNvSpPr/>
            <p:nvPr/>
          </p:nvSpPr>
          <p:spPr>
            <a:xfrm>
              <a:off x="3221498" y="3890830"/>
              <a:ext cx="150714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water drainage pan </a:t>
              </a:r>
              <a:endParaRPr lang="zh-CN" altLang="en-US" sz="11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 bwMode="auto">
            <a:xfrm>
              <a:off x="3387906" y="3228605"/>
              <a:ext cx="288032" cy="5701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endParaRPr lang="zh-CN" alt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>
              <a:off x="3243890" y="3629901"/>
              <a:ext cx="576064" cy="1413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endParaRPr lang="zh-CN" alt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 bwMode="auto">
            <a:xfrm>
              <a:off x="4897230" y="3228604"/>
              <a:ext cx="288032" cy="5701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endParaRPr lang="zh-CN" alt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 bwMode="auto">
            <a:xfrm>
              <a:off x="4753214" y="3268094"/>
              <a:ext cx="576064" cy="1413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endParaRPr lang="zh-CN" alt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21" name="任意多边形 20"/>
            <p:cNvSpPr/>
            <p:nvPr/>
          </p:nvSpPr>
          <p:spPr bwMode="auto">
            <a:xfrm>
              <a:off x="4354349" y="3371388"/>
              <a:ext cx="1288687" cy="70689"/>
            </a:xfrm>
            <a:custGeom>
              <a:avLst/>
              <a:gdLst>
                <a:gd name="connsiteX0" fmla="*/ 0 w 1209822"/>
                <a:gd name="connsiteY0" fmla="*/ 84791 h 127182"/>
                <a:gd name="connsiteX1" fmla="*/ 281354 w 1209822"/>
                <a:gd name="connsiteY1" fmla="*/ 385 h 127182"/>
                <a:gd name="connsiteX2" fmla="*/ 379828 w 1209822"/>
                <a:gd name="connsiteY2" fmla="*/ 84791 h 127182"/>
                <a:gd name="connsiteX3" fmla="*/ 633046 w 1209822"/>
                <a:gd name="connsiteY3" fmla="*/ 385 h 127182"/>
                <a:gd name="connsiteX4" fmla="*/ 844062 w 1209822"/>
                <a:gd name="connsiteY4" fmla="*/ 126994 h 127182"/>
                <a:gd name="connsiteX5" fmla="*/ 956603 w 1209822"/>
                <a:gd name="connsiteY5" fmla="*/ 28520 h 127182"/>
                <a:gd name="connsiteX6" fmla="*/ 1139483 w 1209822"/>
                <a:gd name="connsiteY6" fmla="*/ 14452 h 127182"/>
                <a:gd name="connsiteX7" fmla="*/ 1209822 w 1209822"/>
                <a:gd name="connsiteY7" fmla="*/ 126994 h 12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9822" h="127182">
                  <a:moveTo>
                    <a:pt x="0" y="84791"/>
                  </a:moveTo>
                  <a:cubicBezTo>
                    <a:pt x="109024" y="42588"/>
                    <a:pt x="218049" y="385"/>
                    <a:pt x="281354" y="385"/>
                  </a:cubicBezTo>
                  <a:cubicBezTo>
                    <a:pt x="344659" y="385"/>
                    <a:pt x="321213" y="84791"/>
                    <a:pt x="379828" y="84791"/>
                  </a:cubicBezTo>
                  <a:cubicBezTo>
                    <a:pt x="438443" y="84791"/>
                    <a:pt x="555674" y="-6649"/>
                    <a:pt x="633046" y="385"/>
                  </a:cubicBezTo>
                  <a:cubicBezTo>
                    <a:pt x="710418" y="7419"/>
                    <a:pt x="790136" y="122305"/>
                    <a:pt x="844062" y="126994"/>
                  </a:cubicBezTo>
                  <a:cubicBezTo>
                    <a:pt x="897988" y="131683"/>
                    <a:pt x="907366" y="47277"/>
                    <a:pt x="956603" y="28520"/>
                  </a:cubicBezTo>
                  <a:cubicBezTo>
                    <a:pt x="1005840" y="9763"/>
                    <a:pt x="1097280" y="-1960"/>
                    <a:pt x="1139483" y="14452"/>
                  </a:cubicBezTo>
                  <a:cubicBezTo>
                    <a:pt x="1181686" y="30864"/>
                    <a:pt x="1181687" y="122305"/>
                    <a:pt x="1209822" y="126994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endParaRPr lang="zh-CN" alt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 bwMode="auto">
            <a:xfrm>
              <a:off x="3315898" y="3181626"/>
              <a:ext cx="432048" cy="4511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endParaRPr lang="zh-CN" alt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 bwMode="auto">
            <a:xfrm>
              <a:off x="4825222" y="3181626"/>
              <a:ext cx="432048" cy="4511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endParaRPr lang="zh-CN" altLang="en-US" sz="1400" smtClean="0">
                <a:solidFill>
                  <a:srgbClr val="000000"/>
                </a:solidFill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 bwMode="auto">
            <a:xfrm flipV="1">
              <a:off x="3531922" y="2732657"/>
              <a:ext cx="0" cy="44896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直接连接符 34"/>
            <p:cNvCxnSpPr/>
            <p:nvPr/>
          </p:nvCxnSpPr>
          <p:spPr bwMode="auto">
            <a:xfrm flipV="1">
              <a:off x="3603930" y="2777769"/>
              <a:ext cx="0" cy="44896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直接连接符 35"/>
            <p:cNvCxnSpPr/>
            <p:nvPr/>
          </p:nvCxnSpPr>
          <p:spPr bwMode="auto">
            <a:xfrm flipV="1">
              <a:off x="5014103" y="2735758"/>
              <a:ext cx="0" cy="44896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直接连接符 36"/>
            <p:cNvCxnSpPr/>
            <p:nvPr/>
          </p:nvCxnSpPr>
          <p:spPr bwMode="auto">
            <a:xfrm flipV="1">
              <a:off x="5086111" y="2780870"/>
              <a:ext cx="0" cy="44896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直接连接符 28"/>
            <p:cNvCxnSpPr/>
            <p:nvPr/>
          </p:nvCxnSpPr>
          <p:spPr bwMode="auto">
            <a:xfrm flipV="1">
              <a:off x="4354348" y="2662583"/>
              <a:ext cx="0" cy="1272133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直接箭头连接符 45"/>
            <p:cNvCxnSpPr/>
            <p:nvPr/>
          </p:nvCxnSpPr>
          <p:spPr bwMode="auto">
            <a:xfrm>
              <a:off x="5495045" y="3771280"/>
              <a:ext cx="232613" cy="5293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矩形 51"/>
            <p:cNvSpPr/>
            <p:nvPr/>
          </p:nvSpPr>
          <p:spPr>
            <a:xfrm>
              <a:off x="5086111" y="4280197"/>
              <a:ext cx="1609835" cy="2616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 smtClean="0">
                  <a:solidFill>
                    <a:srgbClr val="FF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Full of water</a:t>
              </a:r>
              <a:endParaRPr lang="zh-CN" altLang="en-US" sz="11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" name="矩形 53"/>
            <p:cNvSpPr/>
            <p:nvPr/>
          </p:nvSpPr>
          <p:spPr bwMode="auto">
            <a:xfrm>
              <a:off x="4797651" y="3771280"/>
              <a:ext cx="468000" cy="4511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endParaRPr lang="zh-CN" alt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55" name="矩形 54"/>
            <p:cNvSpPr/>
            <p:nvPr/>
          </p:nvSpPr>
          <p:spPr bwMode="auto">
            <a:xfrm>
              <a:off x="3351270" y="3805650"/>
              <a:ext cx="432048" cy="4511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endParaRPr lang="zh-CN" alt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507700" y="2572373"/>
              <a:ext cx="1890351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5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Float to up-side</a:t>
              </a:r>
              <a:endParaRPr lang="zh-CN" altLang="en-US" sz="105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826" y="3034038"/>
              <a:ext cx="838952" cy="111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244" y="2887482"/>
              <a:ext cx="838952" cy="1212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矩形 32"/>
            <p:cNvSpPr/>
            <p:nvPr/>
          </p:nvSpPr>
          <p:spPr>
            <a:xfrm>
              <a:off x="2582587" y="2200918"/>
              <a:ext cx="1610637" cy="43088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5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to PCB – </a:t>
              </a:r>
              <a:r>
                <a:rPr lang="en-US" altLang="zh-CN" sz="1050" dirty="0" smtClean="0">
                  <a:solidFill>
                    <a:srgbClr val="0000FF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connected circuit </a:t>
              </a:r>
              <a:endParaRPr lang="en-US" altLang="zh-CN" sz="1050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4749613" y="2187974"/>
              <a:ext cx="1610637" cy="43088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5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to PCB – </a:t>
              </a:r>
              <a:r>
                <a:rPr lang="en-US" altLang="zh-CN" sz="1050" dirty="0" smtClean="0">
                  <a:solidFill>
                    <a:srgbClr val="FF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disconnect circuit (appear </a:t>
              </a:r>
              <a:r>
                <a:rPr lang="en-US" altLang="zh-CN" sz="1050" dirty="0" err="1" smtClean="0">
                  <a:solidFill>
                    <a:srgbClr val="FF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A5</a:t>
              </a:r>
              <a:r>
                <a:rPr lang="en-US" altLang="zh-CN" sz="1050" dirty="0" smtClean="0">
                  <a:solidFill>
                    <a:srgbClr val="FF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)</a:t>
              </a:r>
              <a:endParaRPr lang="en-US" altLang="zh-CN" sz="105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" name="矩形标注 2"/>
            <p:cNvSpPr/>
            <p:nvPr/>
          </p:nvSpPr>
          <p:spPr bwMode="auto">
            <a:xfrm>
              <a:off x="6597851" y="2431750"/>
              <a:ext cx="1728192" cy="1762057"/>
            </a:xfrm>
            <a:prstGeom prst="wedgeRectCallout">
              <a:avLst>
                <a:gd name="adj1" fmla="val -127256"/>
                <a:gd name="adj2" fmla="val 7068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467544" y="2438767"/>
              <a:ext cx="1890351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5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Float to down-side</a:t>
              </a:r>
              <a:endParaRPr lang="zh-CN" altLang="en-US" sz="105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" name="矩形标注 3"/>
            <p:cNvSpPr/>
            <p:nvPr/>
          </p:nvSpPr>
          <p:spPr bwMode="auto">
            <a:xfrm>
              <a:off x="621187" y="2353897"/>
              <a:ext cx="1584176" cy="1839910"/>
            </a:xfrm>
            <a:prstGeom prst="wedgeRectCallout">
              <a:avLst>
                <a:gd name="adj1" fmla="val 121501"/>
                <a:gd name="adj2" fmla="val 22967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247251" y="195486"/>
            <a:ext cx="6917037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1. </a:t>
            </a:r>
            <a:r>
              <a:rPr lang="en-US" altLang="zh-CN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A5</a:t>
            </a:r>
            <a:r>
              <a:rPr lang="zh-CN" altLang="en-US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kern="100" dirty="0">
                <a:solidFill>
                  <a:sysClr val="windowText" lastClr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Indoor unit water pump abnormal (Fault with the drainage</a:t>
            </a:r>
            <a:r>
              <a:rPr lang="en-US" altLang="zh-CN" sz="1600" b="1" kern="100" dirty="0" smtClean="0">
                <a:solidFill>
                  <a:sysClr val="windowText" lastClr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  <a:endParaRPr lang="en-US" altLang="zh-CN" sz="1600" b="1" kern="100" dirty="0">
              <a:solidFill>
                <a:sysClr val="windowText" lastClr="00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24003" y="4326561"/>
            <a:ext cx="8723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Duct unit</a:t>
            </a:r>
            <a:endParaRPr lang="en-US" altLang="zh-CN" sz="1050" dirty="0" smtClean="0">
              <a:solidFill>
                <a:schemeClr val="bg1">
                  <a:lumMod val="50000"/>
                </a:schemeClr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1050" dirty="0">
                <a:solidFill>
                  <a:schemeClr val="bg1">
                    <a:lumMod val="50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(reference</a:t>
            </a:r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)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5787686" y="4326562"/>
            <a:ext cx="16646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Cassette unit (reference)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33426" y="1131590"/>
            <a:ext cx="8568019" cy="3312368"/>
            <a:chOff x="333426" y="1131590"/>
            <a:chExt cx="8568019" cy="3312368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26" y="2207066"/>
              <a:ext cx="1142230" cy="1277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719654"/>
              <a:ext cx="2293828" cy="1814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任意多边形 1"/>
            <p:cNvSpPr/>
            <p:nvPr/>
          </p:nvSpPr>
          <p:spPr bwMode="auto">
            <a:xfrm>
              <a:off x="558190" y="2027381"/>
              <a:ext cx="1619860" cy="955060"/>
            </a:xfrm>
            <a:custGeom>
              <a:avLst/>
              <a:gdLst>
                <a:gd name="connsiteX0" fmla="*/ 121260 w 1619860"/>
                <a:gd name="connsiteY0" fmla="*/ 788923 h 955060"/>
                <a:gd name="connsiteX1" fmla="*/ 38710 w 1619860"/>
                <a:gd name="connsiteY1" fmla="*/ 954023 h 955060"/>
                <a:gd name="connsiteX2" fmla="*/ 667360 w 1619860"/>
                <a:gd name="connsiteY2" fmla="*/ 719073 h 955060"/>
                <a:gd name="connsiteX3" fmla="*/ 1188060 w 1619860"/>
                <a:gd name="connsiteY3" fmla="*/ 172973 h 955060"/>
                <a:gd name="connsiteX4" fmla="*/ 1486510 w 1619860"/>
                <a:gd name="connsiteY4" fmla="*/ 20573 h 955060"/>
                <a:gd name="connsiteX5" fmla="*/ 1619860 w 1619860"/>
                <a:gd name="connsiteY5" fmla="*/ 1523 h 9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860" h="955060">
                  <a:moveTo>
                    <a:pt x="121260" y="788923"/>
                  </a:moveTo>
                  <a:cubicBezTo>
                    <a:pt x="34476" y="877294"/>
                    <a:pt x="-52307" y="965665"/>
                    <a:pt x="38710" y="954023"/>
                  </a:cubicBezTo>
                  <a:cubicBezTo>
                    <a:pt x="129727" y="942381"/>
                    <a:pt x="475802" y="849248"/>
                    <a:pt x="667360" y="719073"/>
                  </a:cubicBezTo>
                  <a:cubicBezTo>
                    <a:pt x="858918" y="588898"/>
                    <a:pt x="1051535" y="289390"/>
                    <a:pt x="1188060" y="172973"/>
                  </a:cubicBezTo>
                  <a:cubicBezTo>
                    <a:pt x="1324585" y="56556"/>
                    <a:pt x="1414543" y="49148"/>
                    <a:pt x="1486510" y="20573"/>
                  </a:cubicBezTo>
                  <a:cubicBezTo>
                    <a:pt x="1558477" y="-8002"/>
                    <a:pt x="1619860" y="1523"/>
                    <a:pt x="1619860" y="1523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0256" y="2084549"/>
              <a:ext cx="2358444" cy="145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2207066"/>
              <a:ext cx="1640054" cy="1262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矩形 44"/>
            <p:cNvSpPr/>
            <p:nvPr/>
          </p:nvSpPr>
          <p:spPr>
            <a:xfrm>
              <a:off x="2067911" y="3745242"/>
              <a:ext cx="1609835" cy="2462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Float switch port </a:t>
              </a:r>
              <a:endParaRPr lang="zh-CN" altLang="en-US" sz="10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8" name="直接箭头连接符 7"/>
            <p:cNvCxnSpPr>
              <a:endCxn id="45" idx="0"/>
            </p:cNvCxnSpPr>
            <p:nvPr/>
          </p:nvCxnSpPr>
          <p:spPr bwMode="auto">
            <a:xfrm flipH="1">
              <a:off x="2872829" y="3318450"/>
              <a:ext cx="500148" cy="42679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直接箭头连接符 47"/>
            <p:cNvCxnSpPr>
              <a:endCxn id="74" idx="0"/>
            </p:cNvCxnSpPr>
            <p:nvPr/>
          </p:nvCxnSpPr>
          <p:spPr bwMode="auto">
            <a:xfrm flipH="1">
              <a:off x="5638999" y="3052495"/>
              <a:ext cx="1033790" cy="78382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矩形 49"/>
            <p:cNvSpPr/>
            <p:nvPr/>
          </p:nvSpPr>
          <p:spPr>
            <a:xfrm>
              <a:off x="1791440" y="1147177"/>
              <a:ext cx="1609835" cy="2462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Water pump port </a:t>
              </a:r>
              <a:endParaRPr lang="zh-CN" altLang="en-US" sz="10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51" name="直接箭头连接符 50"/>
            <p:cNvCxnSpPr>
              <a:endCxn id="50" idx="2"/>
            </p:cNvCxnSpPr>
            <p:nvPr/>
          </p:nvCxnSpPr>
          <p:spPr bwMode="auto">
            <a:xfrm flipV="1">
              <a:off x="2299355" y="1393398"/>
              <a:ext cx="297003" cy="55139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直接箭头连接符 55"/>
            <p:cNvCxnSpPr>
              <a:endCxn id="70" idx="2"/>
            </p:cNvCxnSpPr>
            <p:nvPr/>
          </p:nvCxnSpPr>
          <p:spPr bwMode="auto">
            <a:xfrm flipV="1">
              <a:off x="4706803" y="1377811"/>
              <a:ext cx="688371" cy="72817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任意多边形 29"/>
            <p:cNvSpPr/>
            <p:nvPr/>
          </p:nvSpPr>
          <p:spPr bwMode="auto">
            <a:xfrm>
              <a:off x="480946" y="2044779"/>
              <a:ext cx="1824487" cy="985951"/>
            </a:xfrm>
            <a:custGeom>
              <a:avLst/>
              <a:gdLst>
                <a:gd name="connsiteX0" fmla="*/ 95317 w 1824487"/>
                <a:gd name="connsiteY0" fmla="*/ 781050 h 985951"/>
                <a:gd name="connsiteX1" fmla="*/ 67 w 1824487"/>
                <a:gd name="connsiteY1" fmla="*/ 938213 h 985951"/>
                <a:gd name="connsiteX2" fmla="*/ 85792 w 1824487"/>
                <a:gd name="connsiteY2" fmla="*/ 985838 h 985951"/>
                <a:gd name="connsiteX3" fmla="*/ 366779 w 1824487"/>
                <a:gd name="connsiteY3" fmla="*/ 928688 h 985951"/>
                <a:gd name="connsiteX4" fmla="*/ 852554 w 1824487"/>
                <a:gd name="connsiteY4" fmla="*/ 704850 h 985951"/>
                <a:gd name="connsiteX5" fmla="*/ 1190692 w 1824487"/>
                <a:gd name="connsiteY5" fmla="*/ 333375 h 985951"/>
                <a:gd name="connsiteX6" fmla="*/ 1428817 w 1824487"/>
                <a:gd name="connsiteY6" fmla="*/ 133350 h 985951"/>
                <a:gd name="connsiteX7" fmla="*/ 1766954 w 1824487"/>
                <a:gd name="connsiteY7" fmla="*/ 61913 h 985951"/>
                <a:gd name="connsiteX8" fmla="*/ 1824104 w 1824487"/>
                <a:gd name="connsiteY8" fmla="*/ 0 h 985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487" h="985951">
                  <a:moveTo>
                    <a:pt x="95317" y="781050"/>
                  </a:moveTo>
                  <a:cubicBezTo>
                    <a:pt x="48485" y="842566"/>
                    <a:pt x="1654" y="904082"/>
                    <a:pt x="67" y="938213"/>
                  </a:cubicBezTo>
                  <a:cubicBezTo>
                    <a:pt x="-1520" y="972344"/>
                    <a:pt x="24673" y="987425"/>
                    <a:pt x="85792" y="985838"/>
                  </a:cubicBezTo>
                  <a:cubicBezTo>
                    <a:pt x="146911" y="984251"/>
                    <a:pt x="238985" y="975519"/>
                    <a:pt x="366779" y="928688"/>
                  </a:cubicBezTo>
                  <a:cubicBezTo>
                    <a:pt x="494573" y="881857"/>
                    <a:pt x="715235" y="804069"/>
                    <a:pt x="852554" y="704850"/>
                  </a:cubicBezTo>
                  <a:cubicBezTo>
                    <a:pt x="989873" y="605631"/>
                    <a:pt x="1094648" y="428625"/>
                    <a:pt x="1190692" y="333375"/>
                  </a:cubicBezTo>
                  <a:cubicBezTo>
                    <a:pt x="1286736" y="238125"/>
                    <a:pt x="1332774" y="178594"/>
                    <a:pt x="1428817" y="133350"/>
                  </a:cubicBezTo>
                  <a:cubicBezTo>
                    <a:pt x="1524860" y="88106"/>
                    <a:pt x="1701073" y="84138"/>
                    <a:pt x="1766954" y="61913"/>
                  </a:cubicBezTo>
                  <a:cubicBezTo>
                    <a:pt x="1832835" y="39688"/>
                    <a:pt x="1824104" y="0"/>
                    <a:pt x="1824104" y="0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" name="任意多边形 37"/>
            <p:cNvSpPr/>
            <p:nvPr/>
          </p:nvSpPr>
          <p:spPr bwMode="auto">
            <a:xfrm>
              <a:off x="868680" y="2991494"/>
              <a:ext cx="2430909" cy="243910"/>
            </a:xfrm>
            <a:custGeom>
              <a:avLst/>
              <a:gdLst>
                <a:gd name="connsiteX0" fmla="*/ 0 w 2430909"/>
                <a:gd name="connsiteY0" fmla="*/ 129610 h 243910"/>
                <a:gd name="connsiteX1" fmla="*/ 1074420 w 2430909"/>
                <a:gd name="connsiteY1" fmla="*/ 70 h 243910"/>
                <a:gd name="connsiteX2" fmla="*/ 2217420 w 2430909"/>
                <a:gd name="connsiteY2" fmla="*/ 144850 h 243910"/>
                <a:gd name="connsiteX3" fmla="*/ 2430780 w 2430909"/>
                <a:gd name="connsiteY3" fmla="*/ 243910 h 24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0909" h="243910">
                  <a:moveTo>
                    <a:pt x="0" y="129610"/>
                  </a:moveTo>
                  <a:cubicBezTo>
                    <a:pt x="352425" y="63570"/>
                    <a:pt x="704850" y="-2470"/>
                    <a:pt x="1074420" y="70"/>
                  </a:cubicBezTo>
                  <a:cubicBezTo>
                    <a:pt x="1443990" y="2610"/>
                    <a:pt x="1991360" y="104210"/>
                    <a:pt x="2217420" y="144850"/>
                  </a:cubicBezTo>
                  <a:cubicBezTo>
                    <a:pt x="2443480" y="185490"/>
                    <a:pt x="2430780" y="243910"/>
                    <a:pt x="2430780" y="243910"/>
                  </a:cubicBezTo>
                </a:path>
              </a:pathLst>
            </a:cu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0" name="任意多边形 39"/>
            <p:cNvSpPr/>
            <p:nvPr/>
          </p:nvSpPr>
          <p:spPr bwMode="auto">
            <a:xfrm>
              <a:off x="876300" y="3078378"/>
              <a:ext cx="2414588" cy="247514"/>
            </a:xfrm>
            <a:custGeom>
              <a:avLst/>
              <a:gdLst>
                <a:gd name="connsiteX0" fmla="*/ 0 w 2414588"/>
                <a:gd name="connsiteY0" fmla="*/ 128451 h 247514"/>
                <a:gd name="connsiteX1" fmla="*/ 809625 w 2414588"/>
                <a:gd name="connsiteY1" fmla="*/ 4626 h 247514"/>
                <a:gd name="connsiteX2" fmla="*/ 1504950 w 2414588"/>
                <a:gd name="connsiteY2" fmla="*/ 37964 h 247514"/>
                <a:gd name="connsiteX3" fmla="*/ 2209800 w 2414588"/>
                <a:gd name="connsiteY3" fmla="*/ 147501 h 247514"/>
                <a:gd name="connsiteX4" fmla="*/ 2414588 w 2414588"/>
                <a:gd name="connsiteY4" fmla="*/ 247514 h 24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4588" h="247514">
                  <a:moveTo>
                    <a:pt x="0" y="128451"/>
                  </a:moveTo>
                  <a:cubicBezTo>
                    <a:pt x="279400" y="74079"/>
                    <a:pt x="558800" y="19707"/>
                    <a:pt x="809625" y="4626"/>
                  </a:cubicBezTo>
                  <a:cubicBezTo>
                    <a:pt x="1060450" y="-10455"/>
                    <a:pt x="1271588" y="14151"/>
                    <a:pt x="1504950" y="37964"/>
                  </a:cubicBezTo>
                  <a:cubicBezTo>
                    <a:pt x="1738313" y="61776"/>
                    <a:pt x="2058194" y="112576"/>
                    <a:pt x="2209800" y="147501"/>
                  </a:cubicBezTo>
                  <a:cubicBezTo>
                    <a:pt x="2361406" y="182426"/>
                    <a:pt x="2414588" y="247514"/>
                    <a:pt x="2414588" y="247514"/>
                  </a:cubicBezTo>
                </a:path>
              </a:pathLst>
            </a:cu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2" name="矩形标注 41"/>
            <p:cNvSpPr/>
            <p:nvPr/>
          </p:nvSpPr>
          <p:spPr bwMode="auto">
            <a:xfrm>
              <a:off x="480946" y="1626578"/>
              <a:ext cx="1066718" cy="306324"/>
            </a:xfrm>
            <a:prstGeom prst="wedgeRectCallout">
              <a:avLst>
                <a:gd name="adj1" fmla="val -20021"/>
                <a:gd name="adj2" fmla="val 191401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Water pump</a:t>
              </a:r>
              <a:endParaRPr kumimoji="0" lang="zh-CN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4" name="矩形标注 63"/>
            <p:cNvSpPr/>
            <p:nvPr/>
          </p:nvSpPr>
          <p:spPr bwMode="auto">
            <a:xfrm>
              <a:off x="371182" y="3697197"/>
              <a:ext cx="1066718" cy="306324"/>
            </a:xfrm>
            <a:prstGeom prst="wedgeRectCallout">
              <a:avLst>
                <a:gd name="adj1" fmla="val -14176"/>
                <a:gd name="adj2" fmla="val -202086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Float switch</a:t>
              </a:r>
              <a:endParaRPr kumimoji="0" lang="zh-CN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58" name="直接连接符 57"/>
            <p:cNvCxnSpPr/>
            <p:nvPr/>
          </p:nvCxnSpPr>
          <p:spPr bwMode="auto">
            <a:xfrm>
              <a:off x="4355976" y="1131590"/>
              <a:ext cx="0" cy="331236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5B9BD5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0" name="矩形 69"/>
            <p:cNvSpPr/>
            <p:nvPr/>
          </p:nvSpPr>
          <p:spPr>
            <a:xfrm>
              <a:off x="4590256" y="1131590"/>
              <a:ext cx="1609835" cy="2462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Water pump port </a:t>
              </a:r>
              <a:endParaRPr lang="zh-CN" altLang="en-US" sz="10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432" name="任意多边形 18431"/>
            <p:cNvSpPr/>
            <p:nvPr/>
          </p:nvSpPr>
          <p:spPr bwMode="auto">
            <a:xfrm>
              <a:off x="4785360" y="1997418"/>
              <a:ext cx="3116580" cy="681726"/>
            </a:xfrm>
            <a:custGeom>
              <a:avLst/>
              <a:gdLst>
                <a:gd name="connsiteX0" fmla="*/ 3116580 w 3116580"/>
                <a:gd name="connsiteY0" fmla="*/ 681726 h 681726"/>
                <a:gd name="connsiteX1" fmla="*/ 2468880 w 3116580"/>
                <a:gd name="connsiteY1" fmla="*/ 285486 h 681726"/>
                <a:gd name="connsiteX2" fmla="*/ 1516380 w 3116580"/>
                <a:gd name="connsiteY2" fmla="*/ 3546 h 681726"/>
                <a:gd name="connsiteX3" fmla="*/ 678180 w 3116580"/>
                <a:gd name="connsiteY3" fmla="*/ 133086 h 681726"/>
                <a:gd name="connsiteX4" fmla="*/ 0 w 3116580"/>
                <a:gd name="connsiteY4" fmla="*/ 224526 h 681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6580" h="681726">
                  <a:moveTo>
                    <a:pt x="3116580" y="681726"/>
                  </a:moveTo>
                  <a:cubicBezTo>
                    <a:pt x="2926080" y="540121"/>
                    <a:pt x="2735580" y="398516"/>
                    <a:pt x="2468880" y="285486"/>
                  </a:cubicBezTo>
                  <a:cubicBezTo>
                    <a:pt x="2202180" y="172456"/>
                    <a:pt x="1814830" y="28946"/>
                    <a:pt x="1516380" y="3546"/>
                  </a:cubicBezTo>
                  <a:cubicBezTo>
                    <a:pt x="1217930" y="-21854"/>
                    <a:pt x="930910" y="96256"/>
                    <a:pt x="678180" y="133086"/>
                  </a:cubicBezTo>
                  <a:cubicBezTo>
                    <a:pt x="425450" y="169916"/>
                    <a:pt x="0" y="224526"/>
                    <a:pt x="0" y="224526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33" name="任意多边形 18432"/>
            <p:cNvSpPr/>
            <p:nvPr/>
          </p:nvSpPr>
          <p:spPr bwMode="auto">
            <a:xfrm>
              <a:off x="4762500" y="2087038"/>
              <a:ext cx="3070860" cy="645446"/>
            </a:xfrm>
            <a:custGeom>
              <a:avLst/>
              <a:gdLst>
                <a:gd name="connsiteX0" fmla="*/ 3070860 w 3070860"/>
                <a:gd name="connsiteY0" fmla="*/ 645446 h 645446"/>
                <a:gd name="connsiteX1" fmla="*/ 2705100 w 3070860"/>
                <a:gd name="connsiteY1" fmla="*/ 424466 h 645446"/>
                <a:gd name="connsiteX2" fmla="*/ 2125980 w 3070860"/>
                <a:gd name="connsiteY2" fmla="*/ 165386 h 645446"/>
                <a:gd name="connsiteX3" fmla="*/ 1615440 w 3070860"/>
                <a:gd name="connsiteY3" fmla="*/ 5366 h 645446"/>
                <a:gd name="connsiteX4" fmla="*/ 1188720 w 3070860"/>
                <a:gd name="connsiteY4" fmla="*/ 51086 h 645446"/>
                <a:gd name="connsiteX5" fmla="*/ 388620 w 3070860"/>
                <a:gd name="connsiteY5" fmla="*/ 180626 h 645446"/>
                <a:gd name="connsiteX6" fmla="*/ 0 w 3070860"/>
                <a:gd name="connsiteY6" fmla="*/ 241586 h 64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70860" h="645446">
                  <a:moveTo>
                    <a:pt x="3070860" y="645446"/>
                  </a:moveTo>
                  <a:cubicBezTo>
                    <a:pt x="2966720" y="574961"/>
                    <a:pt x="2862580" y="504476"/>
                    <a:pt x="2705100" y="424466"/>
                  </a:cubicBezTo>
                  <a:cubicBezTo>
                    <a:pt x="2547620" y="344456"/>
                    <a:pt x="2307590" y="235236"/>
                    <a:pt x="2125980" y="165386"/>
                  </a:cubicBezTo>
                  <a:cubicBezTo>
                    <a:pt x="1944370" y="95536"/>
                    <a:pt x="1771650" y="24416"/>
                    <a:pt x="1615440" y="5366"/>
                  </a:cubicBezTo>
                  <a:cubicBezTo>
                    <a:pt x="1459230" y="-13684"/>
                    <a:pt x="1393190" y="21876"/>
                    <a:pt x="1188720" y="51086"/>
                  </a:cubicBezTo>
                  <a:cubicBezTo>
                    <a:pt x="984250" y="80296"/>
                    <a:pt x="388620" y="180626"/>
                    <a:pt x="388620" y="180626"/>
                  </a:cubicBezTo>
                  <a:lnTo>
                    <a:pt x="0" y="24158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4834081" y="3836322"/>
              <a:ext cx="1609835" cy="2462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Float switch port </a:t>
              </a:r>
              <a:endParaRPr lang="zh-CN" altLang="en-US" sz="10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437" name="任意多边形 18436"/>
            <p:cNvSpPr/>
            <p:nvPr/>
          </p:nvSpPr>
          <p:spPr bwMode="auto">
            <a:xfrm>
              <a:off x="6848475" y="2668667"/>
              <a:ext cx="1606077" cy="634294"/>
            </a:xfrm>
            <a:custGeom>
              <a:avLst/>
              <a:gdLst>
                <a:gd name="connsiteX0" fmla="*/ 0 w 1606077"/>
                <a:gd name="connsiteY0" fmla="*/ 333375 h 634294"/>
                <a:gd name="connsiteX1" fmla="*/ 266700 w 1606077"/>
                <a:gd name="connsiteY1" fmla="*/ 614362 h 634294"/>
                <a:gd name="connsiteX2" fmla="*/ 752475 w 1606077"/>
                <a:gd name="connsiteY2" fmla="*/ 595312 h 634294"/>
                <a:gd name="connsiteX3" fmla="*/ 966788 w 1606077"/>
                <a:gd name="connsiteY3" fmla="*/ 466725 h 634294"/>
                <a:gd name="connsiteX4" fmla="*/ 1243013 w 1606077"/>
                <a:gd name="connsiteY4" fmla="*/ 271462 h 634294"/>
                <a:gd name="connsiteX5" fmla="*/ 1557338 w 1606077"/>
                <a:gd name="connsiteY5" fmla="*/ 95250 h 634294"/>
                <a:gd name="connsiteX6" fmla="*/ 1604963 w 1606077"/>
                <a:gd name="connsiteY6" fmla="*/ 0 h 63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6077" h="634294">
                  <a:moveTo>
                    <a:pt x="0" y="333375"/>
                  </a:moveTo>
                  <a:cubicBezTo>
                    <a:pt x="70643" y="452040"/>
                    <a:pt x="141287" y="570706"/>
                    <a:pt x="266700" y="614362"/>
                  </a:cubicBezTo>
                  <a:cubicBezTo>
                    <a:pt x="392113" y="658018"/>
                    <a:pt x="635794" y="619918"/>
                    <a:pt x="752475" y="595312"/>
                  </a:cubicBezTo>
                  <a:cubicBezTo>
                    <a:pt x="869156" y="570706"/>
                    <a:pt x="885032" y="520700"/>
                    <a:pt x="966788" y="466725"/>
                  </a:cubicBezTo>
                  <a:cubicBezTo>
                    <a:pt x="1048544" y="412750"/>
                    <a:pt x="1144588" y="333374"/>
                    <a:pt x="1243013" y="271462"/>
                  </a:cubicBezTo>
                  <a:cubicBezTo>
                    <a:pt x="1341438" y="209550"/>
                    <a:pt x="1497013" y="140494"/>
                    <a:pt x="1557338" y="95250"/>
                  </a:cubicBezTo>
                  <a:cubicBezTo>
                    <a:pt x="1617663" y="50006"/>
                    <a:pt x="1604963" y="0"/>
                    <a:pt x="1604963" y="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38" name="任意多边形 18437"/>
            <p:cNvSpPr/>
            <p:nvPr/>
          </p:nvSpPr>
          <p:spPr bwMode="auto">
            <a:xfrm>
              <a:off x="6762750" y="2663904"/>
              <a:ext cx="1738313" cy="714719"/>
            </a:xfrm>
            <a:custGeom>
              <a:avLst/>
              <a:gdLst>
                <a:gd name="connsiteX0" fmla="*/ 0 w 1738313"/>
                <a:gd name="connsiteY0" fmla="*/ 319088 h 714719"/>
                <a:gd name="connsiteX1" fmla="*/ 66675 w 1738313"/>
                <a:gd name="connsiteY1" fmla="*/ 500063 h 714719"/>
                <a:gd name="connsiteX2" fmla="*/ 252413 w 1738313"/>
                <a:gd name="connsiteY2" fmla="*/ 671513 h 714719"/>
                <a:gd name="connsiteX3" fmla="*/ 576263 w 1738313"/>
                <a:gd name="connsiteY3" fmla="*/ 714375 h 714719"/>
                <a:gd name="connsiteX4" fmla="*/ 919163 w 1738313"/>
                <a:gd name="connsiteY4" fmla="*/ 657225 h 714719"/>
                <a:gd name="connsiteX5" fmla="*/ 1133475 w 1738313"/>
                <a:gd name="connsiteY5" fmla="*/ 490538 h 714719"/>
                <a:gd name="connsiteX6" fmla="*/ 1371600 w 1738313"/>
                <a:gd name="connsiteY6" fmla="*/ 328613 h 714719"/>
                <a:gd name="connsiteX7" fmla="*/ 1633538 w 1738313"/>
                <a:gd name="connsiteY7" fmla="*/ 157163 h 714719"/>
                <a:gd name="connsiteX8" fmla="*/ 1719263 w 1738313"/>
                <a:gd name="connsiteY8" fmla="*/ 71438 h 714719"/>
                <a:gd name="connsiteX9" fmla="*/ 1738313 w 1738313"/>
                <a:gd name="connsiteY9" fmla="*/ 0 h 71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8313" h="714719">
                  <a:moveTo>
                    <a:pt x="0" y="319088"/>
                  </a:moveTo>
                  <a:cubicBezTo>
                    <a:pt x="12303" y="380207"/>
                    <a:pt x="24606" y="441326"/>
                    <a:pt x="66675" y="500063"/>
                  </a:cubicBezTo>
                  <a:cubicBezTo>
                    <a:pt x="108744" y="558800"/>
                    <a:pt x="167482" y="635794"/>
                    <a:pt x="252413" y="671513"/>
                  </a:cubicBezTo>
                  <a:cubicBezTo>
                    <a:pt x="337344" y="707232"/>
                    <a:pt x="465138" y="716756"/>
                    <a:pt x="576263" y="714375"/>
                  </a:cubicBezTo>
                  <a:cubicBezTo>
                    <a:pt x="687388" y="711994"/>
                    <a:pt x="826294" y="694531"/>
                    <a:pt x="919163" y="657225"/>
                  </a:cubicBezTo>
                  <a:cubicBezTo>
                    <a:pt x="1012032" y="619919"/>
                    <a:pt x="1058069" y="545307"/>
                    <a:pt x="1133475" y="490538"/>
                  </a:cubicBezTo>
                  <a:cubicBezTo>
                    <a:pt x="1208881" y="435769"/>
                    <a:pt x="1288256" y="384175"/>
                    <a:pt x="1371600" y="328613"/>
                  </a:cubicBezTo>
                  <a:cubicBezTo>
                    <a:pt x="1454944" y="273051"/>
                    <a:pt x="1575594" y="200025"/>
                    <a:pt x="1633538" y="157163"/>
                  </a:cubicBezTo>
                  <a:cubicBezTo>
                    <a:pt x="1691482" y="114300"/>
                    <a:pt x="1701801" y="97632"/>
                    <a:pt x="1719263" y="71438"/>
                  </a:cubicBezTo>
                  <a:cubicBezTo>
                    <a:pt x="1736725" y="45244"/>
                    <a:pt x="1738313" y="0"/>
                    <a:pt x="1738313" y="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8" name="矩形标注 77"/>
            <p:cNvSpPr/>
            <p:nvPr/>
          </p:nvSpPr>
          <p:spPr bwMode="auto">
            <a:xfrm>
              <a:off x="7834727" y="1508468"/>
              <a:ext cx="1066718" cy="306324"/>
            </a:xfrm>
            <a:prstGeom prst="wedgeRectCallout">
              <a:avLst>
                <a:gd name="adj1" fmla="val -16449"/>
                <a:gd name="adj2" fmla="val 306451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Water pump</a:t>
              </a:r>
              <a:endParaRPr kumimoji="0" lang="zh-CN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9" name="矩形标注 78"/>
            <p:cNvSpPr/>
            <p:nvPr/>
          </p:nvSpPr>
          <p:spPr bwMode="auto">
            <a:xfrm>
              <a:off x="7724963" y="3579087"/>
              <a:ext cx="1066718" cy="306324"/>
            </a:xfrm>
            <a:prstGeom prst="wedgeRectCallout">
              <a:avLst>
                <a:gd name="adj1" fmla="val 27792"/>
                <a:gd name="adj2" fmla="val -357559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Float switch</a:t>
              </a:r>
              <a:endParaRPr kumimoji="0" lang="zh-CN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319037" y="249110"/>
            <a:ext cx="2917916" cy="33855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4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A5</a:t>
            </a:r>
            <a:r>
              <a:rPr lang="en-US" altLang="zh-CN" sz="14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Water pump wiring</a:t>
            </a:r>
            <a:endParaRPr lang="en-US" altLang="zh-CN" sz="1400" b="1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19037" y="249110"/>
            <a:ext cx="2917916" cy="33855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4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A5</a:t>
            </a:r>
            <a:r>
              <a:rPr lang="en-US" altLang="zh-CN" sz="14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Trouble shooting flow chart</a:t>
            </a:r>
            <a:endParaRPr lang="en-US" altLang="zh-CN" sz="1400" b="1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81651" y="4241725"/>
            <a:ext cx="8055225" cy="31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※ </a:t>
            </a:r>
            <a:r>
              <a:rPr lang="en-US" altLang="zh-CN" sz="11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If error appear after change a new PCB </a:t>
            </a:r>
            <a:r>
              <a:rPr lang="zh-CN" altLang="en-US" sz="11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（</a:t>
            </a:r>
            <a:r>
              <a:rPr lang="en-US" altLang="zh-CN" sz="11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no </a:t>
            </a:r>
            <a:r>
              <a:rPr lang="en-US" altLang="zh-CN" sz="1100" dirty="0" err="1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A5</a:t>
            </a:r>
            <a:r>
              <a:rPr lang="en-US" altLang="zh-CN" sz="11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 before</a:t>
            </a:r>
            <a:r>
              <a:rPr lang="zh-CN" altLang="en-US" sz="11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）</a:t>
            </a:r>
            <a:r>
              <a:rPr lang="en-US" altLang="zh-CN" sz="11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,please contact to factory and check the parameter setting </a:t>
            </a:r>
            <a:endParaRPr lang="en-US" altLang="zh-CN" sz="1100" dirty="0">
              <a:solidFill>
                <a:srgbClr val="FF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94636" y="1025224"/>
            <a:ext cx="7735898" cy="3023735"/>
            <a:chOff x="369341" y="957834"/>
            <a:chExt cx="7735898" cy="3023735"/>
          </a:xfrm>
        </p:grpSpPr>
        <p:sp>
          <p:nvSpPr>
            <p:cNvPr id="3" name="矩形标注 2"/>
            <p:cNvSpPr/>
            <p:nvPr/>
          </p:nvSpPr>
          <p:spPr bwMode="auto">
            <a:xfrm>
              <a:off x="2504341" y="957834"/>
              <a:ext cx="876609" cy="753199"/>
            </a:xfrm>
            <a:prstGeom prst="wedgeRectCallout">
              <a:avLst>
                <a:gd name="adj1" fmla="val 153572"/>
                <a:gd name="adj2" fmla="val -5731"/>
              </a:avLst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106010" y="1580228"/>
              <a:ext cx="771365" cy="2616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100" b="1" dirty="0" err="1" smtClean="0">
                  <a:solidFill>
                    <a:srgbClr val="FFFFFF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A5</a:t>
              </a:r>
              <a:r>
                <a:rPr lang="en-US" altLang="zh-CN" sz="1100" b="1" dirty="0" smtClean="0">
                  <a:solidFill>
                    <a:srgbClr val="FFFFFF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1100" b="1" dirty="0">
                  <a:solidFill>
                    <a:srgbClr val="FFFFFF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error </a:t>
              </a:r>
              <a:endParaRPr lang="zh-CN" altLang="en-US" sz="11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47613" y="2849736"/>
              <a:ext cx="15373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ED7D31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yes</a:t>
              </a:r>
              <a:endParaRPr lang="en-US" altLang="zh-CN" sz="1100" b="1" dirty="0">
                <a:solidFill>
                  <a:srgbClr val="ED7D31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19" name="直接箭头连接符 18"/>
            <p:cNvCxnSpPr/>
            <p:nvPr/>
          </p:nvCxnSpPr>
          <p:spPr bwMode="auto">
            <a:xfrm>
              <a:off x="1491692" y="1890005"/>
              <a:ext cx="0" cy="369962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矩形 19"/>
            <p:cNvSpPr/>
            <p:nvPr/>
          </p:nvSpPr>
          <p:spPr>
            <a:xfrm>
              <a:off x="369341" y="2259967"/>
              <a:ext cx="1970411" cy="4308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Check water drainage pan </a:t>
              </a:r>
              <a:endPara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r>
                <a:rPr lang="en-US" altLang="zh-CN" sz="105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Whether full of water </a:t>
              </a:r>
              <a:endParaRPr lang="zh-CN" altLang="en-US" sz="105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 bwMode="auto">
            <a:xfrm>
              <a:off x="1491693" y="2721632"/>
              <a:ext cx="0" cy="594777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矩形 21"/>
            <p:cNvSpPr/>
            <p:nvPr/>
          </p:nvSpPr>
          <p:spPr>
            <a:xfrm>
              <a:off x="383490" y="3343929"/>
              <a:ext cx="2316302" cy="4308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Adjust the water drainage pipe or clean the water drainage pan</a:t>
              </a:r>
              <a:endParaRPr lang="zh-CN" altLang="en-US" sz="11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08297" y="2289250"/>
              <a:ext cx="5996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0070C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No</a:t>
              </a:r>
              <a:endParaRPr lang="en-US" altLang="zh-CN" sz="1100" b="1" dirty="0">
                <a:solidFill>
                  <a:srgbClr val="0070C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24" name="直接箭头连接符 23"/>
            <p:cNvCxnSpPr/>
            <p:nvPr/>
          </p:nvCxnSpPr>
          <p:spPr bwMode="auto">
            <a:xfrm>
              <a:off x="3707904" y="1409079"/>
              <a:ext cx="468000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2F76B7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直接连接符 24"/>
            <p:cNvCxnSpPr/>
            <p:nvPr/>
          </p:nvCxnSpPr>
          <p:spPr bwMode="auto">
            <a:xfrm flipH="1">
              <a:off x="3707904" y="1409079"/>
              <a:ext cx="10080" cy="117414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2F76B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直接连接符 25"/>
            <p:cNvCxnSpPr/>
            <p:nvPr/>
          </p:nvCxnSpPr>
          <p:spPr bwMode="auto">
            <a:xfrm flipH="1" flipV="1">
              <a:off x="2399955" y="2571750"/>
              <a:ext cx="130795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2F76B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矩形 26"/>
            <p:cNvSpPr/>
            <p:nvPr/>
          </p:nvSpPr>
          <p:spPr>
            <a:xfrm>
              <a:off x="4175905" y="1052833"/>
              <a:ext cx="2268304" cy="6001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Check PCB</a:t>
              </a:r>
              <a:endPara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r>
                <a:rPr lang="en-US" altLang="zh-CN" sz="105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Remove float switch wiring, short connect </a:t>
              </a:r>
              <a:r>
                <a:rPr lang="en-US" altLang="zh-CN" sz="1050" dirty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Float switch port </a:t>
              </a:r>
              <a:endParaRPr lang="zh-CN" altLang="en-US" sz="105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92809" y="2549654"/>
              <a:ext cx="6714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solidFill>
                    <a:srgbClr val="ED7D31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Error </a:t>
              </a:r>
              <a:endParaRPr lang="en-US" altLang="zh-CN" sz="1100" b="1" dirty="0" smtClean="0">
                <a:solidFill>
                  <a:srgbClr val="ED7D31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r>
                <a:rPr lang="en-US" altLang="zh-CN" sz="1100" b="1" dirty="0" smtClean="0">
                  <a:solidFill>
                    <a:srgbClr val="ED7D31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exists </a:t>
              </a:r>
              <a:endParaRPr lang="en-US" altLang="zh-CN" sz="1100" b="1" dirty="0">
                <a:solidFill>
                  <a:srgbClr val="ED7D31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29" name="直接箭头连接符 28"/>
            <p:cNvCxnSpPr/>
            <p:nvPr/>
          </p:nvCxnSpPr>
          <p:spPr bwMode="auto">
            <a:xfrm>
              <a:off x="5364088" y="1652997"/>
              <a:ext cx="0" cy="545779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2F76B7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直接箭头连接符 29"/>
            <p:cNvCxnSpPr/>
            <p:nvPr/>
          </p:nvCxnSpPr>
          <p:spPr bwMode="auto">
            <a:xfrm>
              <a:off x="6444208" y="1338380"/>
              <a:ext cx="711710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矩形 31"/>
            <p:cNvSpPr/>
            <p:nvPr/>
          </p:nvSpPr>
          <p:spPr>
            <a:xfrm>
              <a:off x="7164287" y="1163528"/>
              <a:ext cx="807081" cy="4001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Replace </a:t>
              </a:r>
              <a:endParaRPr lang="en-US" altLang="zh-CN" sz="10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10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PCB</a:t>
              </a:r>
              <a:endParaRPr lang="zh-CN" altLang="en-US" sz="10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4175906" y="2186249"/>
              <a:ext cx="2268303" cy="6001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Check float switch</a:t>
              </a:r>
              <a:endPara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r>
                <a:rPr lang="en-US" altLang="zh-CN" sz="105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Manual change the float to up and down (</a:t>
              </a:r>
              <a:r>
                <a:rPr lang="zh-CN" altLang="en-US" sz="105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＞</a:t>
              </a:r>
              <a:r>
                <a:rPr lang="en-US" altLang="zh-CN" sz="105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1 min)</a:t>
              </a:r>
              <a:endParaRPr lang="zh-CN" altLang="en-US" sz="105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5" name="直接箭头连接符 34"/>
            <p:cNvCxnSpPr/>
            <p:nvPr/>
          </p:nvCxnSpPr>
          <p:spPr bwMode="auto">
            <a:xfrm>
              <a:off x="6472693" y="2486331"/>
              <a:ext cx="711710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矩形 35"/>
            <p:cNvSpPr/>
            <p:nvPr/>
          </p:nvSpPr>
          <p:spPr>
            <a:xfrm>
              <a:off x="7184404" y="2315656"/>
              <a:ext cx="920834" cy="4001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Replace </a:t>
              </a:r>
              <a:endParaRPr lang="en-US" altLang="zh-CN" sz="10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10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Float switch</a:t>
              </a:r>
              <a:endParaRPr lang="zh-CN" altLang="en-US" sz="10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7" name="直接箭头连接符 36"/>
            <p:cNvCxnSpPr/>
            <p:nvPr/>
          </p:nvCxnSpPr>
          <p:spPr bwMode="auto">
            <a:xfrm flipH="1">
              <a:off x="5391684" y="2786413"/>
              <a:ext cx="0" cy="690069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2F76B7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TextBox 37"/>
            <p:cNvSpPr txBox="1"/>
            <p:nvPr/>
          </p:nvSpPr>
          <p:spPr>
            <a:xfrm>
              <a:off x="5490077" y="2905391"/>
              <a:ext cx="15787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0070C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Up-error</a:t>
              </a:r>
              <a:endParaRPr lang="en-US" altLang="zh-CN" sz="1100" b="1" dirty="0" smtClean="0">
                <a:solidFill>
                  <a:srgbClr val="0070C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r>
                <a:rPr lang="en-US" altLang="zh-CN" sz="1100" b="1" dirty="0" smtClean="0">
                  <a:solidFill>
                    <a:srgbClr val="0070C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Down – no error </a:t>
              </a:r>
              <a:endParaRPr lang="en-US" altLang="zh-CN" sz="1100" b="1" dirty="0">
                <a:solidFill>
                  <a:srgbClr val="0070C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200393" y="3471171"/>
              <a:ext cx="2243816" cy="4308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Check the drain pump</a:t>
              </a:r>
              <a:endPara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r>
                <a:rPr lang="en-US" altLang="zh-CN" sz="105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Whether it can drain water normal </a:t>
              </a:r>
              <a:endParaRPr lang="en-US" altLang="zh-CN" sz="105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86474" y="1334433"/>
              <a:ext cx="6778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solidFill>
                    <a:srgbClr val="ED7D31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Error </a:t>
              </a:r>
              <a:endParaRPr lang="en-US" altLang="zh-CN" sz="1100" b="1" dirty="0" smtClean="0">
                <a:solidFill>
                  <a:srgbClr val="ED7D31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r>
                <a:rPr lang="en-US" altLang="zh-CN" sz="1100" b="1" dirty="0" smtClean="0">
                  <a:solidFill>
                    <a:srgbClr val="ED7D31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exists </a:t>
              </a:r>
              <a:endParaRPr lang="en-US" altLang="zh-CN" sz="1100" b="1" dirty="0">
                <a:solidFill>
                  <a:srgbClr val="ED7D31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91994" y="1782997"/>
              <a:ext cx="10698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0070C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no error </a:t>
              </a:r>
              <a:endParaRPr lang="en-US" altLang="zh-CN" sz="1100" b="1" dirty="0">
                <a:solidFill>
                  <a:srgbClr val="0070C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449054" y="3719959"/>
              <a:ext cx="8592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0070C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abnormal</a:t>
              </a:r>
              <a:endParaRPr lang="en-US" altLang="zh-CN" sz="1100" b="1" dirty="0">
                <a:solidFill>
                  <a:srgbClr val="0070C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44" name="直接箭头连接符 43"/>
            <p:cNvCxnSpPr>
              <a:endCxn id="46" idx="1"/>
            </p:cNvCxnSpPr>
            <p:nvPr/>
          </p:nvCxnSpPr>
          <p:spPr bwMode="auto">
            <a:xfrm flipV="1">
              <a:off x="6512393" y="3650709"/>
              <a:ext cx="672012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2F76B7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6" name="矩形 45"/>
            <p:cNvSpPr/>
            <p:nvPr/>
          </p:nvSpPr>
          <p:spPr>
            <a:xfrm>
              <a:off x="7184405" y="3450654"/>
              <a:ext cx="920834" cy="4001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Replace the drain pump</a:t>
              </a:r>
              <a:endParaRPr lang="en-US" altLang="zh-CN" sz="10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21011" y="3219822"/>
              <a:ext cx="15629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err="1" smtClean="0">
                  <a:solidFill>
                    <a:srgbClr val="0070C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A5</a:t>
              </a:r>
              <a:r>
                <a:rPr lang="en-US" altLang="zh-CN" sz="1100" b="1" dirty="0" smtClean="0">
                  <a:solidFill>
                    <a:srgbClr val="0070C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 come again</a:t>
              </a:r>
              <a:endParaRPr lang="en-US" altLang="zh-CN" sz="1100" b="1" dirty="0" smtClean="0">
                <a:solidFill>
                  <a:srgbClr val="0070C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r>
                <a:rPr lang="en-US" altLang="zh-CN" sz="1100" b="1" dirty="0" smtClean="0">
                  <a:solidFill>
                    <a:srgbClr val="0070C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 after </a:t>
              </a:r>
              <a:r>
                <a:rPr lang="en-US" altLang="zh-CN" sz="1100" b="1" dirty="0">
                  <a:solidFill>
                    <a:srgbClr val="0070C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a while</a:t>
              </a:r>
              <a:endParaRPr lang="en-US" altLang="zh-CN" sz="1100" b="1" dirty="0">
                <a:solidFill>
                  <a:srgbClr val="0070C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51" name="直接箭头连接符 50"/>
            <p:cNvCxnSpPr/>
            <p:nvPr/>
          </p:nvCxnSpPr>
          <p:spPr bwMode="auto">
            <a:xfrm>
              <a:off x="2721012" y="3739299"/>
              <a:ext cx="1385705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2F76B7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" name="组合 1"/>
            <p:cNvGrpSpPr/>
            <p:nvPr/>
          </p:nvGrpSpPr>
          <p:grpSpPr>
            <a:xfrm>
              <a:off x="2613088" y="1036718"/>
              <a:ext cx="632770" cy="634448"/>
              <a:chOff x="2595575" y="1256289"/>
              <a:chExt cx="632769" cy="719026"/>
            </a:xfrm>
          </p:grpSpPr>
          <p:pic>
            <p:nvPicPr>
              <p:cNvPr id="20482" name="Picture 2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552447" y="1299417"/>
                <a:ext cx="719026" cy="63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任意多边形 5"/>
              <p:cNvSpPr/>
              <p:nvPr/>
            </p:nvSpPr>
            <p:spPr bwMode="auto">
              <a:xfrm>
                <a:off x="2662885" y="1531683"/>
                <a:ext cx="329390" cy="153896"/>
              </a:xfrm>
              <a:custGeom>
                <a:avLst/>
                <a:gdLst>
                  <a:gd name="connsiteX0" fmla="*/ 323040 w 329390"/>
                  <a:gd name="connsiteY0" fmla="*/ 27503 h 153895"/>
                  <a:gd name="connsiteX1" fmla="*/ 11890 w 329390"/>
                  <a:gd name="connsiteY1" fmla="*/ 8453 h 153895"/>
                  <a:gd name="connsiteX2" fmla="*/ 75390 w 329390"/>
                  <a:gd name="connsiteY2" fmla="*/ 148153 h 153895"/>
                  <a:gd name="connsiteX3" fmla="*/ 176990 w 329390"/>
                  <a:gd name="connsiteY3" fmla="*/ 129103 h 153895"/>
                  <a:gd name="connsiteX4" fmla="*/ 329390 w 329390"/>
                  <a:gd name="connsiteY4" fmla="*/ 148153 h 15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90" h="153895">
                    <a:moveTo>
                      <a:pt x="323040" y="27503"/>
                    </a:moveTo>
                    <a:cubicBezTo>
                      <a:pt x="188102" y="7924"/>
                      <a:pt x="53165" y="-11655"/>
                      <a:pt x="11890" y="8453"/>
                    </a:cubicBezTo>
                    <a:cubicBezTo>
                      <a:pt x="-29385" y="28561"/>
                      <a:pt x="47873" y="128045"/>
                      <a:pt x="75390" y="148153"/>
                    </a:cubicBezTo>
                    <a:cubicBezTo>
                      <a:pt x="102907" y="168261"/>
                      <a:pt x="134657" y="129103"/>
                      <a:pt x="176990" y="129103"/>
                    </a:cubicBezTo>
                    <a:cubicBezTo>
                      <a:pt x="219323" y="129103"/>
                      <a:pt x="274356" y="138628"/>
                      <a:pt x="329390" y="148153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FFCC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392" y="2832871"/>
              <a:ext cx="414486" cy="552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359" y="2826959"/>
              <a:ext cx="373590" cy="540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 bwMode="auto">
          <a:xfrm flipV="1">
            <a:off x="1046593" y="995958"/>
            <a:ext cx="713419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连接符 12"/>
          <p:cNvCxnSpPr/>
          <p:nvPr/>
        </p:nvCxnSpPr>
        <p:spPr bwMode="auto">
          <a:xfrm>
            <a:off x="1046593" y="923950"/>
            <a:ext cx="1086004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矩形 13"/>
          <p:cNvSpPr/>
          <p:nvPr/>
        </p:nvSpPr>
        <p:spPr>
          <a:xfrm>
            <a:off x="2142204" y="626626"/>
            <a:ext cx="1426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CONTENT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197320" y="1714749"/>
            <a:ext cx="3446688" cy="2055301"/>
            <a:chOff x="1625955" y="699542"/>
            <a:chExt cx="6180284" cy="3698829"/>
          </a:xfrm>
        </p:grpSpPr>
        <p:sp>
          <p:nvSpPr>
            <p:cNvPr id="16" name="矩形 15"/>
            <p:cNvSpPr/>
            <p:nvPr/>
          </p:nvSpPr>
          <p:spPr>
            <a:xfrm>
              <a:off x="3576394" y="3678312"/>
              <a:ext cx="1607340" cy="7200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等线" panose="02010600030101010101" pitchFamily="2" charset="-122"/>
                  <a:cs typeface="Arial" panose="020B0604020202020204" pitchFamily="34" charset="0"/>
                </a:rPr>
                <a:t>Part 1</a:t>
              </a:r>
              <a:endPara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2601242" y="699542"/>
              <a:ext cx="3463636" cy="2284205"/>
              <a:chOff x="3329300" y="1617643"/>
              <a:chExt cx="2294277" cy="1922530"/>
            </a:xfrm>
          </p:grpSpPr>
          <p:grpSp>
            <p:nvGrpSpPr>
              <p:cNvPr id="21" name="组合 20"/>
              <p:cNvGrpSpPr>
                <a:grpSpLocks noChangeAspect="1"/>
              </p:cNvGrpSpPr>
              <p:nvPr/>
            </p:nvGrpSpPr>
            <p:grpSpPr>
              <a:xfrm>
                <a:off x="3841497" y="1617643"/>
                <a:ext cx="1030875" cy="1308701"/>
                <a:chOff x="2898325" y="3881086"/>
                <a:chExt cx="1036885" cy="1316328"/>
              </a:xfrm>
            </p:grpSpPr>
            <p:pic>
              <p:nvPicPr>
                <p:cNvPr id="23" name="图片 22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2898325" y="3881086"/>
                  <a:ext cx="1036885" cy="1316328"/>
                </a:xfrm>
                <a:prstGeom prst="rect">
                  <a:avLst/>
                </a:prstGeom>
              </p:spPr>
            </p:pic>
            <p:pic>
              <p:nvPicPr>
                <p:cNvPr id="24" name="图片 2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128293" y="4181916"/>
                  <a:ext cx="576950" cy="714667"/>
                </a:xfrm>
                <a:prstGeom prst="rect">
                  <a:avLst/>
                </a:prstGeom>
              </p:spPr>
            </p:pic>
          </p:grpSp>
          <p:sp>
            <p:nvSpPr>
              <p:cNvPr id="22" name="矩形 21"/>
              <p:cNvSpPr/>
              <p:nvPr/>
            </p:nvSpPr>
            <p:spPr>
              <a:xfrm>
                <a:off x="3329300" y="3073983"/>
                <a:ext cx="2294277" cy="466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b="1" dirty="0" smtClean="0">
                    <a:ea typeface="微软雅黑" panose="020B0503020204020204" pitchFamily="34" charset="-122"/>
                    <a:cs typeface="Arial" panose="020B0604020202020204" pitchFamily="34" charset="0"/>
                  </a:rPr>
                  <a:t>Necessary  </a:t>
                </a:r>
                <a:r>
                  <a:rPr lang="en-US" altLang="zh-CN" sz="1400" b="1" dirty="0">
                    <a:ea typeface="微软雅黑" panose="020B0503020204020204" pitchFamily="34" charset="-122"/>
                    <a:cs typeface="Arial" panose="020B0604020202020204" pitchFamily="34" charset="0"/>
                  </a:rPr>
                  <a:t>t</a:t>
                </a:r>
                <a:r>
                  <a:rPr lang="pt-BR" altLang="zh-CN" sz="1400" b="1" dirty="0" smtClean="0">
                    <a:cs typeface="Arial" panose="020B0604020202020204" pitchFamily="34" charset="0"/>
                  </a:rPr>
                  <a:t>ools</a:t>
                </a:r>
                <a:endParaRPr lang="pt-BR" altLang="zh-CN" sz="1400" b="1" dirty="0" smtClean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1625955" y="3124352"/>
              <a:ext cx="1864298" cy="512342"/>
            </a:xfrm>
            <a:prstGeom prst="rect">
              <a:avLst/>
            </a:prstGeom>
            <a:ln>
              <a:noFill/>
            </a:ln>
          </p:spPr>
          <p:txBody>
            <a:bodyPr wrap="none" lIns="121917" tIns="60958" rIns="121917" bIns="60958">
              <a:spAutoFit/>
            </a:bodyPr>
            <a:lstStyle/>
            <a:p>
              <a:r>
                <a:rPr lang="en-US" altLang="zh-CN" sz="1050" b="1" dirty="0">
                  <a:ea typeface="等线" panose="02010600030101010101" pitchFamily="2" charset="-122"/>
                  <a:cs typeface="Arial" panose="020B0604020202020204" pitchFamily="34" charset="0"/>
                </a:rPr>
                <a:t>1.Multimeter</a:t>
              </a:r>
              <a:endParaRPr lang="en-US" altLang="zh-CN" sz="1050" b="1" dirty="0"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349421" y="3124352"/>
              <a:ext cx="2347191" cy="512342"/>
            </a:xfrm>
            <a:prstGeom prst="rect">
              <a:avLst/>
            </a:prstGeom>
          </p:spPr>
          <p:txBody>
            <a:bodyPr wrap="none" lIns="121917" tIns="60958" rIns="121917" bIns="60958">
              <a:spAutoFit/>
            </a:bodyPr>
            <a:lstStyle/>
            <a:p>
              <a:r>
                <a:rPr lang="en-US" altLang="zh-CN" sz="1050" b="1" dirty="0">
                  <a:ea typeface="等线" panose="02010600030101010101" pitchFamily="2" charset="-122"/>
                  <a:cs typeface="Arial" panose="020B0604020202020204" pitchFamily="34" charset="0"/>
                </a:rPr>
                <a:t>2. Current clamp</a:t>
              </a:r>
              <a:endParaRPr lang="en-US" altLang="zh-CN" sz="1050" b="1" dirty="0"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562055" y="3190203"/>
              <a:ext cx="2244184" cy="4569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50" b="1" dirty="0" smtClean="0">
                  <a:ea typeface="等线" panose="02010600030101010101" pitchFamily="2" charset="-122"/>
                  <a:cs typeface="Arial" panose="020B0604020202020204" pitchFamily="34" charset="0"/>
                </a:rPr>
                <a:t>3. Thermometer</a:t>
              </a:r>
              <a:endParaRPr lang="en-US" altLang="zh-CN" sz="1050" b="1" dirty="0"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829451" y="1721386"/>
            <a:ext cx="2982909" cy="2067048"/>
            <a:chOff x="4124690" y="1441171"/>
            <a:chExt cx="4968551" cy="3131434"/>
          </a:xfrm>
        </p:grpSpPr>
        <p:sp>
          <p:nvSpPr>
            <p:cNvPr id="25" name="矩形 24"/>
            <p:cNvSpPr/>
            <p:nvPr/>
          </p:nvSpPr>
          <p:spPr>
            <a:xfrm>
              <a:off x="5625493" y="3966466"/>
              <a:ext cx="1788994" cy="606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等线" panose="02010600030101010101" pitchFamily="2" charset="-122"/>
                  <a:cs typeface="Arial" panose="020B0604020202020204" pitchFamily="34" charset="0"/>
                </a:rPr>
                <a:t>Part 2</a:t>
              </a:r>
              <a:endParaRPr lang="zh-CN" altLang="en-US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4124690" y="1441171"/>
              <a:ext cx="4968551" cy="2525295"/>
              <a:chOff x="5242642" y="1472071"/>
              <a:chExt cx="4968551" cy="2806347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5242642" y="2827592"/>
                <a:ext cx="4968551" cy="1450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en-US" altLang="zh-CN" sz="1400" b="1" dirty="0" smtClean="0">
                    <a:solidFill>
                      <a:schemeClr val="bg1">
                        <a:lumMod val="85000"/>
                      </a:schemeClr>
                    </a:solidFill>
                    <a:ea typeface="等线" panose="02010600030101010101" pitchFamily="2" charset="-122"/>
                    <a:cs typeface="Arial" panose="020B0604020202020204" pitchFamily="34" charset="0"/>
                  </a:rPr>
                  <a:t>Error </a:t>
                </a:r>
                <a:r>
                  <a:rPr lang="en-US" altLang="zh-CN" sz="1400" b="1" dirty="0">
                    <a:solidFill>
                      <a:schemeClr val="bg1">
                        <a:lumMod val="85000"/>
                      </a:schemeClr>
                    </a:solidFill>
                    <a:ea typeface="等线" panose="02010600030101010101" pitchFamily="2" charset="-122"/>
                    <a:cs typeface="Arial" panose="020B0604020202020204" pitchFamily="34" charset="0"/>
                  </a:rPr>
                  <a:t>code </a:t>
                </a:r>
                <a:endParaRPr lang="en-US" altLang="zh-CN" sz="1400" b="1" dirty="0" smtClean="0">
                  <a:solidFill>
                    <a:schemeClr val="bg1">
                      <a:lumMod val="85000"/>
                    </a:schemeClr>
                  </a:solidFill>
                  <a:ea typeface="等线" panose="02010600030101010101" pitchFamily="2" charset="-122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</a:pPr>
                <a:r>
                  <a:rPr lang="en-US" altLang="zh-CN" sz="1100" b="1" dirty="0" smtClean="0">
                    <a:solidFill>
                      <a:schemeClr val="bg1">
                        <a:lumMod val="85000"/>
                      </a:schemeClr>
                    </a:solidFill>
                    <a:ea typeface="等线" panose="02010600030101010101" pitchFamily="2" charset="-122"/>
                    <a:cs typeface="Arial" panose="020B0604020202020204" pitchFamily="34" charset="0"/>
                  </a:rPr>
                  <a:t>T</a:t>
                </a:r>
                <a:r>
                  <a:rPr lang="en-US" altLang="zh-CN" sz="1100" b="1" dirty="0" smtClean="0">
                    <a:solidFill>
                      <a:schemeClr val="bg1">
                        <a:lumMod val="85000"/>
                      </a:schemeClr>
                    </a:solidFill>
                    <a:ea typeface="等线" panose="02010600030101010101" pitchFamily="2" charset="-122"/>
                    <a:cs typeface="Arial" panose="020B0604020202020204" pitchFamily="34" charset="0"/>
                    <a:sym typeface="+mn-ea"/>
                  </a:rPr>
                  <a:t>rouble  shooting guide</a:t>
                </a:r>
                <a:endParaRPr lang="en-US" altLang="zh-CN" sz="1100" b="1" dirty="0" smtClean="0">
                  <a:solidFill>
                    <a:schemeClr val="bg1">
                      <a:lumMod val="85000"/>
                    </a:schemeClr>
                  </a:solidFill>
                  <a:ea typeface="等线" panose="02010600030101010101" pitchFamily="2" charset="-122"/>
                  <a:cs typeface="Arial" panose="020B0604020202020204" pitchFamily="34" charset="0"/>
                  <a:sym typeface="+mn-ea"/>
                </a:endParaRPr>
              </a:p>
            </p:txBody>
          </p:sp>
          <p:pic>
            <p:nvPicPr>
              <p:cNvPr id="28" name="Picture 3" descr="C:\Users\shenkaiqi\Desktop\39a86e38-c00d-44d2-8c2e-9a16536473d1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02" b="90000" l="1552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2765" y="1472071"/>
                <a:ext cx="1641681" cy="16133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524888"/>
            <a:ext cx="7704856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logic : </a:t>
            </a:r>
            <a:endParaRPr lang="en-US" altLang="zh-CN" sz="1100" b="1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When the </a:t>
            </a:r>
            <a:r>
              <a:rPr lang="en-US" altLang="zh-CN" sz="11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fan </a:t>
            </a:r>
            <a:r>
              <a:rPr lang="en-US" altLang="zh-CN" sz="1100" dirty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motor is abnormal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, the detected </a:t>
            </a:r>
            <a:r>
              <a:rPr lang="en-US" altLang="zh-CN" sz="1100" dirty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current is too </a:t>
            </a:r>
            <a:r>
              <a:rPr lang="en-US" altLang="zh-CN" sz="11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large over than the protection value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,</a:t>
            </a:r>
            <a:endParaRPr lang="en-US" altLang="zh-CN" sz="11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When the </a:t>
            </a:r>
            <a:r>
              <a:rPr lang="en-US" altLang="zh-CN" sz="11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hardware of PCB </a:t>
            </a:r>
            <a:r>
              <a:rPr lang="en-US" altLang="zh-CN" sz="1100" dirty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is broken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, the main chip will detect the fault signal sent by the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motor</a:t>
            </a:r>
            <a:endParaRPr lang="en-US" altLang="zh-CN" sz="110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7251" y="195486"/>
            <a:ext cx="3892701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2. </a:t>
            </a:r>
            <a:r>
              <a:rPr lang="en-US" altLang="zh-CN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A6</a:t>
            </a:r>
            <a:r>
              <a:rPr lang="zh-CN" altLang="en-US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kern="100" dirty="0">
                <a:solidFill>
                  <a:sysClr val="windowText" lastClr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Indoor unit fan motor abnormal</a:t>
            </a:r>
            <a:endParaRPr lang="en-US" altLang="zh-CN" sz="1600" b="1" kern="100" dirty="0">
              <a:solidFill>
                <a:sysClr val="windowText" lastClr="00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矩形标注 17"/>
          <p:cNvSpPr/>
          <p:nvPr/>
        </p:nvSpPr>
        <p:spPr bwMode="auto">
          <a:xfrm>
            <a:off x="2978538" y="3028591"/>
            <a:ext cx="5379380" cy="1438855"/>
          </a:xfrm>
          <a:prstGeom prst="wedgeRectCallout">
            <a:avLst>
              <a:gd name="adj1" fmla="val 27924"/>
              <a:gd name="adj2" fmla="val -81122"/>
            </a:avLst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009044" y="3028592"/>
            <a:ext cx="3861320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1100" dirty="0">
                <a:ea typeface="等线" panose="02010600030101010101" pitchFamily="2" charset="-122"/>
                <a:cs typeface="Arial" panose="020B0604020202020204" pitchFamily="34" charset="0"/>
              </a:rPr>
              <a:t>※ </a:t>
            </a:r>
            <a:r>
              <a:rPr lang="en-US" altLang="zh-CN" sz="1050" dirty="0" smtClean="0">
                <a:ea typeface="等线" panose="02010600030101010101" pitchFamily="2" charset="-122"/>
                <a:cs typeface="Arial" panose="020B0604020202020204" pitchFamily="34" charset="0"/>
              </a:rPr>
              <a:t>Before change a new PCB ,had better </a:t>
            </a:r>
            <a:r>
              <a:rPr lang="en-US" altLang="zh-CN" sz="105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check and record the previous parameters </a:t>
            </a:r>
            <a:r>
              <a:rPr lang="en-US" altLang="zh-CN" sz="1050" dirty="0" smtClean="0">
                <a:ea typeface="等线" panose="02010600030101010101" pitchFamily="2" charset="-122"/>
                <a:cs typeface="Arial" panose="020B0604020202020204" pitchFamily="34" charset="0"/>
              </a:rPr>
              <a:t>on this </a:t>
            </a:r>
            <a:r>
              <a:rPr lang="en-US" altLang="zh-CN" sz="1050" dirty="0" err="1" smtClean="0">
                <a:ea typeface="等线" panose="02010600030101010101" pitchFamily="2" charset="-122"/>
                <a:cs typeface="Arial" panose="020B0604020202020204" pitchFamily="34" charset="0"/>
              </a:rPr>
              <a:t>IDU</a:t>
            </a:r>
            <a:r>
              <a:rPr lang="en-US" altLang="zh-CN" sz="1050" dirty="0" smtClean="0">
                <a:ea typeface="等线" panose="02010600030101010101" pitchFamily="2" charset="-122"/>
                <a:cs typeface="Arial" panose="020B0604020202020204" pitchFamily="34" charset="0"/>
              </a:rPr>
              <a:t> by </a:t>
            </a:r>
            <a:r>
              <a:rPr lang="en-US" altLang="zh-CN" sz="1050" dirty="0" err="1" smtClean="0">
                <a:ea typeface="等线" panose="02010600030101010101" pitchFamily="2" charset="-122"/>
                <a:cs typeface="Arial" panose="020B0604020202020204" pitchFamily="34" charset="0"/>
              </a:rPr>
              <a:t>RS485</a:t>
            </a:r>
            <a:r>
              <a:rPr lang="en-US" altLang="zh-CN" sz="1050" dirty="0" smtClean="0">
                <a:ea typeface="等线" panose="02010600030101010101" pitchFamily="2" charset="-122"/>
                <a:cs typeface="Arial" panose="020B0604020202020204" pitchFamily="34" charset="0"/>
              </a:rPr>
              <a:t> wired controller </a:t>
            </a:r>
            <a:endParaRPr lang="en-US" altLang="zh-CN" sz="1050" dirty="0" smtClean="0"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 smtClean="0">
                <a:ea typeface="等线" panose="02010600030101010101" pitchFamily="2" charset="-122"/>
                <a:cs typeface="Arial" panose="020B0604020202020204" pitchFamily="34" charset="0"/>
              </a:rPr>
              <a:t>※ After changed new PCB </a:t>
            </a:r>
            <a:r>
              <a:rPr lang="en-US" altLang="zh-CN" sz="11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, check parameters and keep same setting </a:t>
            </a:r>
            <a:r>
              <a:rPr lang="en-US" altLang="zh-CN" sz="1100" dirty="0" smtClean="0">
                <a:ea typeface="等线" panose="02010600030101010101" pitchFamily="2" charset="-122"/>
                <a:cs typeface="Arial" panose="020B0604020202020204" pitchFamily="34" charset="0"/>
              </a:rPr>
              <a:t>as previous value </a:t>
            </a:r>
            <a:endParaRPr lang="en-US" altLang="zh-CN" sz="1100" dirty="0" smtClean="0"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54069" y="1490272"/>
            <a:ext cx="7546323" cy="3084239"/>
            <a:chOff x="266037" y="1103968"/>
            <a:chExt cx="7546323" cy="3084239"/>
          </a:xfrm>
        </p:grpSpPr>
        <p:sp>
          <p:nvSpPr>
            <p:cNvPr id="22" name="矩形标注 21"/>
            <p:cNvSpPr/>
            <p:nvPr/>
          </p:nvSpPr>
          <p:spPr bwMode="auto">
            <a:xfrm>
              <a:off x="308431" y="2761995"/>
              <a:ext cx="1728192" cy="1033797"/>
            </a:xfrm>
            <a:prstGeom prst="wedgeRectCallout">
              <a:avLst>
                <a:gd name="adj1" fmla="val 14171"/>
                <a:gd name="adj2" fmla="val -96231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40" y="2833910"/>
              <a:ext cx="1617177" cy="888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矩形 23"/>
            <p:cNvSpPr/>
            <p:nvPr/>
          </p:nvSpPr>
          <p:spPr>
            <a:xfrm>
              <a:off x="985495" y="1103968"/>
              <a:ext cx="824265" cy="27699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 dirty="0" smtClean="0">
                  <a:solidFill>
                    <a:srgbClr val="FFFFFF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A6 error </a:t>
              </a:r>
              <a:endParaRPr lang="zh-CN" altLang="en-US" sz="12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6" name="直接箭头连接符 25"/>
            <p:cNvCxnSpPr/>
            <p:nvPr/>
          </p:nvCxnSpPr>
          <p:spPr bwMode="auto">
            <a:xfrm>
              <a:off x="1331640" y="1389683"/>
              <a:ext cx="0" cy="273923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矩形 26"/>
            <p:cNvSpPr/>
            <p:nvPr/>
          </p:nvSpPr>
          <p:spPr>
            <a:xfrm>
              <a:off x="266037" y="1667313"/>
              <a:ext cx="2454975" cy="6001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Check Fan motor wiring</a:t>
              </a:r>
              <a:endPara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r>
                <a:rPr lang="en-US" altLang="zh-CN" sz="1100" dirty="0" smtClean="0">
                  <a:ea typeface="等线" panose="02010600030101010101" pitchFamily="2" charset="-122"/>
                  <a:cs typeface="Arial" panose="020B0604020202020204" pitchFamily="34" charset="0"/>
                </a:rPr>
                <a:t>Whether the connection port </a:t>
              </a:r>
              <a:r>
                <a:rPr lang="en-US" altLang="zh-CN" sz="1100" dirty="0">
                  <a:ea typeface="等线" panose="02010600030101010101" pitchFamily="2" charset="-122"/>
                  <a:cs typeface="Arial" panose="020B0604020202020204" pitchFamily="34" charset="0"/>
                </a:rPr>
                <a:t>of </a:t>
              </a:r>
              <a:r>
                <a:rPr lang="en-US" altLang="zh-CN" sz="1100" dirty="0" smtClean="0">
                  <a:ea typeface="等线" panose="02010600030101010101" pitchFamily="2" charset="-122"/>
                  <a:cs typeface="Arial" panose="020B0604020202020204" pitchFamily="34" charset="0"/>
                </a:rPr>
                <a:t>fan motor </a:t>
              </a:r>
              <a:r>
                <a:rPr lang="en-US" altLang="zh-CN" sz="1100" dirty="0">
                  <a:ea typeface="等线" panose="02010600030101010101" pitchFamily="2" charset="-122"/>
                  <a:cs typeface="Arial" panose="020B0604020202020204" pitchFamily="34" charset="0"/>
                </a:rPr>
                <a:t>is </a:t>
              </a:r>
              <a:r>
                <a:rPr lang="en-US" altLang="zh-CN" sz="1100" dirty="0">
                  <a:solidFill>
                    <a:srgbClr val="FF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loose</a:t>
              </a:r>
              <a:endParaRPr lang="zh-CN" altLang="en-US" sz="11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66037" y="3926597"/>
              <a:ext cx="1931571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rgbClr val="0000FF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Reconnect the wire</a:t>
              </a:r>
              <a:endParaRPr lang="en-US" altLang="zh-CN" sz="1100" dirty="0"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751518" y="1663606"/>
              <a:ext cx="599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>
                  <a:solidFill>
                    <a:srgbClr val="0070C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No</a:t>
              </a:r>
              <a:endParaRPr lang="en-US" altLang="zh-CN" sz="1200" b="1" dirty="0">
                <a:solidFill>
                  <a:srgbClr val="0070C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30" name="直接箭头连接符 29"/>
            <p:cNvCxnSpPr/>
            <p:nvPr/>
          </p:nvCxnSpPr>
          <p:spPr bwMode="auto">
            <a:xfrm>
              <a:off x="2751518" y="2051104"/>
              <a:ext cx="468000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2F76B7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矩形 31"/>
            <p:cNvSpPr/>
            <p:nvPr/>
          </p:nvSpPr>
          <p:spPr>
            <a:xfrm>
              <a:off x="3219518" y="1759645"/>
              <a:ext cx="2038938" cy="4308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Check fan motor </a:t>
              </a:r>
              <a:endPara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r>
                <a:rPr lang="en-US" altLang="zh-CN" sz="110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Replace a new fan motor </a:t>
              </a:r>
              <a:endParaRPr lang="zh-CN" altLang="en-US" sz="11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3" name="直接箭头连接符 32"/>
            <p:cNvCxnSpPr/>
            <p:nvPr/>
          </p:nvCxnSpPr>
          <p:spPr bwMode="auto">
            <a:xfrm>
              <a:off x="5285438" y="1934106"/>
              <a:ext cx="952637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矩形 34"/>
            <p:cNvSpPr/>
            <p:nvPr/>
          </p:nvSpPr>
          <p:spPr>
            <a:xfrm>
              <a:off x="6267916" y="1750085"/>
              <a:ext cx="1544444" cy="4308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Replace a new </a:t>
              </a:r>
              <a:endPara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11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PCB</a:t>
              </a:r>
              <a:endParaRPr lang="zh-CN" altLang="en-US" sz="11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285439" y="1980816"/>
              <a:ext cx="9526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ED7D31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Error exist</a:t>
              </a:r>
              <a:endParaRPr lang="en-US" altLang="zh-CN" sz="1100" b="1" dirty="0">
                <a:solidFill>
                  <a:srgbClr val="ED7D31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7" name="椭圆 36"/>
            <p:cNvSpPr/>
            <p:nvPr/>
          </p:nvSpPr>
          <p:spPr bwMode="auto">
            <a:xfrm>
              <a:off x="608687" y="2885952"/>
              <a:ext cx="1139481" cy="57606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845750" y="3099295"/>
            <a:ext cx="1368152" cy="1322896"/>
            <a:chOff x="6588224" y="3155898"/>
            <a:chExt cx="1584176" cy="1602844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3155898"/>
              <a:ext cx="1584176" cy="1602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矩形 39"/>
            <p:cNvSpPr/>
            <p:nvPr/>
          </p:nvSpPr>
          <p:spPr bwMode="auto">
            <a:xfrm>
              <a:off x="7040138" y="3363838"/>
              <a:ext cx="412182" cy="144016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524888"/>
            <a:ext cx="770485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logic : </a:t>
            </a:r>
            <a:endParaRPr lang="en-US" altLang="zh-CN" sz="1100" b="1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When the </a:t>
            </a:r>
            <a:r>
              <a:rPr lang="en-US" altLang="zh-CN" sz="1100" dirty="0" smtClean="0">
                <a:ea typeface="等线" panose="02010600030101010101" pitchFamily="2" charset="-122"/>
                <a:cs typeface="Arial" panose="020B0604020202020204" pitchFamily="34" charset="0"/>
              </a:rPr>
              <a:t>IDU parameter setting abnormal , then will appear </a:t>
            </a:r>
            <a:r>
              <a:rPr lang="en-US" altLang="zh-CN" sz="11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A8 </a:t>
            </a:r>
            <a:endParaRPr lang="en-US" altLang="zh-CN" sz="11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7251" y="195486"/>
            <a:ext cx="4396757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3. </a:t>
            </a:r>
            <a:r>
              <a:rPr lang="en-US" altLang="zh-CN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A8</a:t>
            </a:r>
            <a:r>
              <a:rPr lang="zh-CN" altLang="en-US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kern="100" dirty="0">
                <a:solidFill>
                  <a:sysClr val="windowText" lastClr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Indoor unit EEPROM module failure </a:t>
            </a:r>
            <a:endParaRPr lang="en-US" altLang="zh-CN" sz="1600" b="1" kern="100" dirty="0">
              <a:solidFill>
                <a:sysClr val="windowText" lastClr="00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54070" y="1366748"/>
            <a:ext cx="7402306" cy="1209675"/>
            <a:chOff x="266038" y="1103968"/>
            <a:chExt cx="7402306" cy="1209675"/>
          </a:xfrm>
        </p:grpSpPr>
        <p:sp>
          <p:nvSpPr>
            <p:cNvPr id="44" name="矩形 43"/>
            <p:cNvSpPr/>
            <p:nvPr/>
          </p:nvSpPr>
          <p:spPr>
            <a:xfrm>
              <a:off x="985495" y="1103968"/>
              <a:ext cx="824265" cy="27699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 dirty="0" smtClean="0">
                  <a:solidFill>
                    <a:srgbClr val="FFFFFF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A8 error </a:t>
              </a:r>
              <a:endParaRPr lang="zh-CN" altLang="en-US" sz="12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5" name="直接箭头连接符 44"/>
            <p:cNvCxnSpPr/>
            <p:nvPr/>
          </p:nvCxnSpPr>
          <p:spPr bwMode="auto">
            <a:xfrm>
              <a:off x="1331640" y="1389683"/>
              <a:ext cx="0" cy="273923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6" name="矩形 45"/>
            <p:cNvSpPr/>
            <p:nvPr/>
          </p:nvSpPr>
          <p:spPr>
            <a:xfrm>
              <a:off x="266038" y="1667313"/>
              <a:ext cx="2001706" cy="4308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Share IDU &amp;ODU nameplate photos to factory</a:t>
              </a:r>
              <a:endParaRPr lang="zh-CN" altLang="en-US" sz="11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9" name="直接箭头连接符 48"/>
            <p:cNvCxnSpPr/>
            <p:nvPr/>
          </p:nvCxnSpPr>
          <p:spPr bwMode="auto">
            <a:xfrm>
              <a:off x="2283518" y="1882756"/>
              <a:ext cx="468000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2F76B7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矩形 49"/>
            <p:cNvSpPr/>
            <p:nvPr/>
          </p:nvSpPr>
          <p:spPr>
            <a:xfrm>
              <a:off x="2773247" y="1585282"/>
              <a:ext cx="2130630" cy="6001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110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Check parameter (</a:t>
              </a:r>
              <a:r>
                <a:rPr lang="zh-CN" altLang="en-US" sz="110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1100" dirty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07# &amp; 12# </a:t>
              </a:r>
              <a:r>
                <a:rPr lang="zh-CN" altLang="en-US" sz="110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）</a:t>
              </a:r>
              <a:r>
                <a:rPr lang="en-US" altLang="zh-CN" sz="110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 by wired controller and share photos to technical</a:t>
              </a:r>
              <a:endPara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51" name="直接箭头连接符 50"/>
            <p:cNvCxnSpPr/>
            <p:nvPr/>
          </p:nvCxnSpPr>
          <p:spPr bwMode="auto">
            <a:xfrm>
              <a:off x="4903877" y="1872348"/>
              <a:ext cx="952637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矩形 51"/>
            <p:cNvSpPr/>
            <p:nvPr/>
          </p:nvSpPr>
          <p:spPr>
            <a:xfrm>
              <a:off x="5940152" y="1656904"/>
              <a:ext cx="1728192" cy="4308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Get the correct parameter and change </a:t>
              </a:r>
              <a:endParaRPr lang="zh-CN" altLang="en-US" sz="11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903877" y="1882756"/>
              <a:ext cx="9526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ED7D31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Contact to technical </a:t>
              </a:r>
              <a:endParaRPr lang="en-US" altLang="zh-CN" sz="1100" b="1" dirty="0">
                <a:solidFill>
                  <a:srgbClr val="ED7D31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94" y="2625685"/>
            <a:ext cx="982176" cy="176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3183777" y="2940786"/>
            <a:ext cx="3222532" cy="1483953"/>
            <a:chOff x="3183777" y="2940786"/>
            <a:chExt cx="3222532" cy="1483953"/>
          </a:xfrm>
        </p:grpSpPr>
        <p:grpSp>
          <p:nvGrpSpPr>
            <p:cNvPr id="55" name="组合 54"/>
            <p:cNvGrpSpPr/>
            <p:nvPr/>
          </p:nvGrpSpPr>
          <p:grpSpPr>
            <a:xfrm>
              <a:off x="3183777" y="2940786"/>
              <a:ext cx="1532239" cy="1477876"/>
              <a:chOff x="6588224" y="3155898"/>
              <a:chExt cx="1584176" cy="1602844"/>
            </a:xfrm>
          </p:grpSpPr>
          <p:pic>
            <p:nvPicPr>
              <p:cNvPr id="56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4" y="3155898"/>
                <a:ext cx="1584176" cy="16028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矩形 56"/>
              <p:cNvSpPr/>
              <p:nvPr/>
            </p:nvSpPr>
            <p:spPr bwMode="auto">
              <a:xfrm>
                <a:off x="7040138" y="3363838"/>
                <a:ext cx="412182" cy="144016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0145" y="2954642"/>
              <a:ext cx="1476164" cy="1470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矩形 20"/>
            <p:cNvSpPr/>
            <p:nvPr/>
          </p:nvSpPr>
          <p:spPr bwMode="auto">
            <a:xfrm>
              <a:off x="5272009" y="3152126"/>
              <a:ext cx="398669" cy="132788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578" y="2548763"/>
            <a:ext cx="2021886" cy="121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2"/>
          <a:srcRect l="4935" r="7286"/>
          <a:stretch>
            <a:fillRect/>
          </a:stretch>
        </p:blipFill>
        <p:spPr>
          <a:xfrm>
            <a:off x="3639674" y="1963317"/>
            <a:ext cx="1685598" cy="148124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47251" y="195486"/>
            <a:ext cx="7493101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4. </a:t>
            </a:r>
            <a:r>
              <a:rPr lang="en-US" altLang="zh-CN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99</a:t>
            </a:r>
            <a:r>
              <a:rPr lang="zh-CN" altLang="en-US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300" b="1" kern="100" dirty="0">
                <a:solidFill>
                  <a:sysClr val="windowText" lastClr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Communication error between the drive PCB and main PCB of the indoor unit</a:t>
            </a:r>
            <a:endParaRPr lang="en-US" altLang="zh-CN" sz="1300" b="1" kern="100" dirty="0">
              <a:solidFill>
                <a:sysClr val="windowText" lastClr="00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3462" y="587661"/>
            <a:ext cx="4572000" cy="3462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logic :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no signal between them, then</a:t>
            </a:r>
            <a:r>
              <a:rPr lang="en-US" altLang="zh-CN" sz="1100" dirty="0"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1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99</a:t>
            </a:r>
            <a:r>
              <a:rPr lang="en-US" altLang="zh-CN" sz="1100" b="1" dirty="0" smtClean="0"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will be displayed</a:t>
            </a:r>
            <a:endParaRPr lang="en-US" altLang="zh-CN" sz="110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758874" y="1681004"/>
            <a:ext cx="4785485" cy="2239646"/>
            <a:chOff x="2524209" y="1796720"/>
            <a:chExt cx="5614578" cy="2890236"/>
          </a:xfrm>
        </p:grpSpPr>
        <p:grpSp>
          <p:nvGrpSpPr>
            <p:cNvPr id="19" name="组合 18"/>
            <p:cNvGrpSpPr/>
            <p:nvPr/>
          </p:nvGrpSpPr>
          <p:grpSpPr>
            <a:xfrm>
              <a:off x="2524209" y="1796720"/>
              <a:ext cx="3415943" cy="2472456"/>
              <a:chOff x="1066428" y="804642"/>
              <a:chExt cx="4139460" cy="3320273"/>
            </a:xfrm>
          </p:grpSpPr>
          <p:sp>
            <p:nvSpPr>
              <p:cNvPr id="29" name="椭圆 28"/>
              <p:cNvSpPr/>
              <p:nvPr/>
            </p:nvSpPr>
            <p:spPr bwMode="auto">
              <a:xfrm>
                <a:off x="2119604" y="3279141"/>
                <a:ext cx="288032" cy="238009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 bwMode="auto">
              <a:xfrm>
                <a:off x="1480964" y="3314820"/>
                <a:ext cx="282724" cy="288032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563889" y="975134"/>
                <a:ext cx="1641999" cy="112009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 smtClean="0"/>
                  <a:t>Communication wire between Drive PCB and Main PCB</a:t>
                </a:r>
                <a:endParaRPr lang="zh-CN" altLang="en-US" sz="900" dirty="0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2409885" y="3863305"/>
                <a:ext cx="8835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50" dirty="0">
                    <a:solidFill>
                      <a:schemeClr val="bg1">
                        <a:lumMod val="50000"/>
                      </a:schemeClr>
                    </a:solidFill>
                  </a:rPr>
                  <a:t>Drive PCB </a:t>
                </a:r>
                <a:endParaRPr lang="zh-CN" altLang="en-US" sz="105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066428" y="3870999"/>
                <a:ext cx="829073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bg1">
                        <a:lumMod val="50000"/>
                      </a:schemeClr>
                    </a:solidFill>
                  </a:rPr>
                  <a:t>Main </a:t>
                </a:r>
                <a:r>
                  <a:rPr lang="en-US" altLang="zh-CN" sz="1050" dirty="0">
                    <a:solidFill>
                      <a:schemeClr val="bg1">
                        <a:lumMod val="50000"/>
                      </a:schemeClr>
                    </a:solidFill>
                  </a:rPr>
                  <a:t>PCB </a:t>
                </a:r>
                <a:endParaRPr lang="zh-CN" altLang="en-US" sz="105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34" name="直接箭头连接符 33"/>
              <p:cNvCxnSpPr>
                <a:stCxn id="30" idx="0"/>
                <a:endCxn id="31" idx="1"/>
              </p:cNvCxnSpPr>
              <p:nvPr/>
            </p:nvCxnSpPr>
            <p:spPr bwMode="auto">
              <a:xfrm flipV="1">
                <a:off x="1622326" y="1535181"/>
                <a:ext cx="1941563" cy="177963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直接箭头连接符 34"/>
              <p:cNvCxnSpPr>
                <a:stCxn id="29" idx="7"/>
              </p:cNvCxnSpPr>
              <p:nvPr/>
            </p:nvCxnSpPr>
            <p:spPr bwMode="auto">
              <a:xfrm flipV="1">
                <a:off x="2365455" y="1599566"/>
                <a:ext cx="1187947" cy="171443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6" name="矩形 35"/>
              <p:cNvSpPr/>
              <p:nvPr/>
            </p:nvSpPr>
            <p:spPr>
              <a:xfrm>
                <a:off x="1400438" y="804642"/>
                <a:ext cx="1019202" cy="4400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50" dirty="0" smtClean="0"/>
                  <a:t>Duct unit</a:t>
                </a:r>
                <a:endParaRPr lang="zh-CN" altLang="en-US" sz="1050" dirty="0"/>
              </a:p>
            </p:txBody>
          </p:sp>
        </p:grpSp>
        <p:sp>
          <p:nvSpPr>
            <p:cNvPr id="21" name="椭圆 20"/>
            <p:cNvSpPr/>
            <p:nvPr/>
          </p:nvSpPr>
          <p:spPr bwMode="auto">
            <a:xfrm>
              <a:off x="6189715" y="3717447"/>
              <a:ext cx="237688" cy="177234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" name="椭圆 21"/>
            <p:cNvSpPr/>
            <p:nvPr/>
          </p:nvSpPr>
          <p:spPr bwMode="auto">
            <a:xfrm>
              <a:off x="6744793" y="3843167"/>
              <a:ext cx="237688" cy="177234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23" name="直接箭头连接符 22"/>
            <p:cNvCxnSpPr>
              <a:stCxn id="21" idx="1"/>
            </p:cNvCxnSpPr>
            <p:nvPr/>
          </p:nvCxnSpPr>
          <p:spPr bwMode="auto">
            <a:xfrm flipH="1" flipV="1">
              <a:off x="5940152" y="2576394"/>
              <a:ext cx="284370" cy="116700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直接箭头连接符 23"/>
            <p:cNvCxnSpPr>
              <a:stCxn id="22" idx="0"/>
              <a:endCxn id="31" idx="3"/>
            </p:cNvCxnSpPr>
            <p:nvPr/>
          </p:nvCxnSpPr>
          <p:spPr bwMode="auto">
            <a:xfrm flipH="1" flipV="1">
              <a:off x="5940152" y="2340720"/>
              <a:ext cx="923485" cy="150244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矩形 24"/>
            <p:cNvSpPr/>
            <p:nvPr/>
          </p:nvSpPr>
          <p:spPr>
            <a:xfrm>
              <a:off x="5046525" y="3721546"/>
              <a:ext cx="959547" cy="3177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</a:rPr>
                <a:t>Drive PCB </a:t>
              </a:r>
              <a:endParaRPr lang="zh-CN" alt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6861829" y="4497876"/>
              <a:ext cx="684163" cy="189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>
                      <a:lumMod val="50000"/>
                    </a:schemeClr>
                  </a:solidFill>
                </a:rPr>
                <a:t>Main </a:t>
              </a: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</a:rPr>
                <a:t>PCB 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744793" y="2576394"/>
              <a:ext cx="1393994" cy="3276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dirty="0" smtClean="0"/>
                <a:t>12/18K cassette </a:t>
              </a:r>
              <a:endParaRPr lang="zh-CN" altLang="en-US" sz="1050" dirty="0"/>
            </a:p>
          </p:txBody>
        </p:sp>
      </p:grpSp>
      <p:sp>
        <p:nvSpPr>
          <p:cNvPr id="37" name="矩形 36"/>
          <p:cNvSpPr/>
          <p:nvPr/>
        </p:nvSpPr>
        <p:spPr>
          <a:xfrm>
            <a:off x="638560" y="2573132"/>
            <a:ext cx="26372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2. </a:t>
            </a:r>
            <a:r>
              <a:rPr lang="zh-CN" altLang="en-US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ry to replace new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d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rive PCB</a:t>
            </a:r>
            <a:endParaRPr lang="zh-CN" altLang="en-US" sz="1100" dirty="0"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38560" y="3378210"/>
            <a:ext cx="26372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3. Try to replace new main PCB</a:t>
            </a:r>
            <a:endParaRPr lang="zh-CN" altLang="en-US" sz="1100" dirty="0">
              <a:cs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38560" y="1563638"/>
            <a:ext cx="21332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1. </a:t>
            </a:r>
            <a:r>
              <a:rPr lang="zh-CN" altLang="en-US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Check whether communication wire abnormal </a:t>
            </a:r>
            <a:endParaRPr lang="zh-CN" altLang="en-US" sz="1100" dirty="0">
              <a:cs typeface="Arial" panose="020B0604020202020204" pitchFamily="34" charset="0"/>
            </a:endParaRPr>
          </a:p>
        </p:txBody>
      </p:sp>
      <p:sp>
        <p:nvSpPr>
          <p:cNvPr id="40" name="右箭头 39"/>
          <p:cNvSpPr/>
          <p:nvPr/>
        </p:nvSpPr>
        <p:spPr bwMode="auto">
          <a:xfrm rot="5400000">
            <a:off x="1229141" y="2124245"/>
            <a:ext cx="288000" cy="188279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" name="右箭头 41"/>
          <p:cNvSpPr/>
          <p:nvPr/>
        </p:nvSpPr>
        <p:spPr bwMode="auto">
          <a:xfrm rot="5400000">
            <a:off x="1229141" y="3081091"/>
            <a:ext cx="288000" cy="188279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563532" y="4046026"/>
            <a:ext cx="54009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dirty="0" smtClean="0">
                <a:solidFill>
                  <a:srgbClr val="FF0000"/>
                </a:solidFill>
              </a:rPr>
              <a:t>※ Intergrade  ( drive PCB and main PCB) for 24-60K cassette and ceiling floor IDU</a:t>
            </a:r>
            <a:endParaRPr lang="zh-CN" alt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247251" y="195486"/>
            <a:ext cx="5188845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5. </a:t>
            </a:r>
            <a:r>
              <a:rPr lang="en-US" altLang="zh-CN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9A</a:t>
            </a:r>
            <a:r>
              <a:rPr lang="zh-CN" altLang="en-US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1400" b="1" kern="1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9H(B)</a:t>
            </a:r>
            <a:r>
              <a:rPr lang="zh-CN" altLang="en-US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9C</a:t>
            </a:r>
            <a:r>
              <a:rPr lang="zh-CN" altLang="en-US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9J(D)</a:t>
            </a:r>
            <a:r>
              <a:rPr lang="zh-CN" altLang="en-US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9E</a:t>
            </a:r>
            <a:r>
              <a:rPr lang="zh-CN" altLang="en-US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9F</a:t>
            </a:r>
            <a:endParaRPr lang="en-US" altLang="zh-CN" sz="1400" b="1" kern="100" dirty="0" smtClean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19672" y="823280"/>
            <a:ext cx="1152128" cy="864000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9H(9B</a:t>
            </a:r>
            <a:r>
              <a:rPr lang="en-US" altLang="zh-CN" sz="100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  <a:r>
              <a:rPr lang="en-US" altLang="zh-CN" sz="1000" kern="100" dirty="0"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en-US" altLang="zh-CN" sz="1000" kern="100" dirty="0" smtClean="0"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ea typeface="黑体" panose="02010609060101010101" pitchFamily="49" charset="-122"/>
                <a:cs typeface="Arial" panose="020B0604020202020204" pitchFamily="34" charset="0"/>
              </a:rPr>
              <a:t>Failure </a:t>
            </a:r>
            <a:r>
              <a:rPr lang="en-US" altLang="zh-CN" sz="1000" kern="100" dirty="0">
                <a:ea typeface="黑体" panose="02010609060101010101" pitchFamily="49" charset="-122"/>
                <a:cs typeface="Arial" panose="020B0604020202020204" pitchFamily="34" charset="0"/>
              </a:rPr>
              <a:t>of indoor DC fan start </a:t>
            </a:r>
            <a:r>
              <a:rPr lang="en-US" altLang="zh-CN" sz="1000" kern="100" dirty="0" smtClean="0">
                <a:ea typeface="黑体" panose="02010609060101010101" pitchFamily="49" charset="-122"/>
                <a:cs typeface="Arial" panose="020B0604020202020204" pitchFamily="34" charset="0"/>
              </a:rPr>
              <a:t>up</a:t>
            </a:r>
            <a:endParaRPr lang="en-US" altLang="zh-CN" sz="100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7251" y="821054"/>
            <a:ext cx="1228405" cy="861774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9A </a:t>
            </a:r>
            <a:endParaRPr lang="en-US" altLang="zh-CN" sz="1000" kern="100" dirty="0" smtClean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ea typeface="黑体" panose="02010609060101010101" pitchFamily="49" charset="-122"/>
                <a:cs typeface="Arial" panose="020B0604020202020204" pitchFamily="34" charset="0"/>
              </a:rPr>
              <a:t>Temperature </a:t>
            </a:r>
            <a:r>
              <a:rPr lang="en-US" altLang="zh-CN" sz="1000" kern="100" dirty="0">
                <a:ea typeface="黑体" panose="02010609060101010101" pitchFamily="49" charset="-122"/>
                <a:cs typeface="Arial" panose="020B0604020202020204" pitchFamily="34" charset="0"/>
              </a:rPr>
              <a:t>protection of indoor drive PCB</a:t>
            </a:r>
            <a:endParaRPr lang="en-US" altLang="zh-CN" sz="100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15816" y="825506"/>
            <a:ext cx="1296144" cy="861774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9C</a:t>
            </a:r>
            <a:endParaRPr lang="zh-CN" altLang="zh-CN" sz="1000" kern="100" dirty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>
                <a:ea typeface="黑体" panose="02010609060101010101" pitchFamily="49" charset="-122"/>
                <a:cs typeface="Arial" panose="020B0604020202020204" pitchFamily="34" charset="0"/>
              </a:rPr>
              <a:t>Over current protection of indoor DC fan motor </a:t>
            </a:r>
            <a:endParaRPr lang="en-US" altLang="zh-CN" sz="100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55976" y="821054"/>
            <a:ext cx="1476000" cy="861774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9J(9D)</a:t>
            </a:r>
            <a:endParaRPr lang="zh-CN" altLang="zh-CN" sz="1000" kern="100" dirty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ea typeface="黑体" panose="02010609060101010101" pitchFamily="49" charset="-122"/>
                <a:cs typeface="Arial" panose="020B0604020202020204" pitchFamily="34" charset="0"/>
              </a:rPr>
              <a:t>Overvoltage and </a:t>
            </a:r>
            <a:r>
              <a:rPr lang="en-US" altLang="zh-CN" sz="1000" kern="100" dirty="0">
                <a:ea typeface="黑体" panose="02010609060101010101" pitchFamily="49" charset="-122"/>
                <a:cs typeface="Arial" panose="020B0604020202020204" pitchFamily="34" charset="0"/>
              </a:rPr>
              <a:t>under voltage protection of indoor DC fan motor</a:t>
            </a:r>
            <a:endParaRPr lang="zh-CN" altLang="zh-CN" sz="100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12160" y="821456"/>
            <a:ext cx="1332000" cy="861774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9E</a:t>
            </a:r>
            <a:endParaRPr lang="en-US" altLang="zh-CN" sz="1000" kern="100" dirty="0" smtClean="0"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lvl="0" algn="ctr" defTabSz="6858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 kern="100" dirty="0">
                <a:solidFill>
                  <a:srgbClr val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IPM protection for drive PCB of indoor DC fan motor </a:t>
            </a:r>
            <a:endParaRPr lang="zh-CN" altLang="zh-CN" sz="1000" kern="100" dirty="0">
              <a:solidFill>
                <a:srgbClr val="00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488472" y="821054"/>
            <a:ext cx="1332000" cy="861774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9F</a:t>
            </a:r>
            <a:endParaRPr lang="en-US" altLang="zh-CN" sz="1000" kern="100" dirty="0" smtClean="0"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lvl="0" algn="ctr" defTabSz="6858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 kern="100" dirty="0">
                <a:solidFill>
                  <a:sysClr val="windowText" lastClr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EE protection for </a:t>
            </a:r>
            <a:r>
              <a:rPr lang="en-US" altLang="zh-CN" sz="1000" kern="100" dirty="0" smtClean="0">
                <a:solidFill>
                  <a:sysClr val="windowText" lastClr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drive </a:t>
            </a:r>
            <a:r>
              <a:rPr lang="en-US" altLang="zh-CN" sz="1000" kern="100" dirty="0">
                <a:solidFill>
                  <a:sysClr val="windowText" lastClr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PCB of indoor DC fan motor </a:t>
            </a:r>
            <a:endParaRPr lang="zh-CN" altLang="en-US" sz="1000" kern="100" dirty="0">
              <a:solidFill>
                <a:sysClr val="windowText" lastClr="00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2123728" y="1804493"/>
            <a:ext cx="0" cy="14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接连接符 11"/>
          <p:cNvCxnSpPr/>
          <p:nvPr/>
        </p:nvCxnSpPr>
        <p:spPr bwMode="auto">
          <a:xfrm>
            <a:off x="2123728" y="1948493"/>
            <a:ext cx="29702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接连接符 13"/>
          <p:cNvCxnSpPr/>
          <p:nvPr/>
        </p:nvCxnSpPr>
        <p:spPr bwMode="auto">
          <a:xfrm flipV="1">
            <a:off x="5093976" y="1804493"/>
            <a:ext cx="0" cy="14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连接符 16"/>
          <p:cNvCxnSpPr>
            <a:stCxn id="5" idx="2"/>
          </p:cNvCxnSpPr>
          <p:nvPr/>
        </p:nvCxnSpPr>
        <p:spPr bwMode="auto">
          <a:xfrm>
            <a:off x="3563888" y="1687280"/>
            <a:ext cx="0" cy="2612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矩形 18"/>
          <p:cNvSpPr/>
          <p:nvPr/>
        </p:nvSpPr>
        <p:spPr>
          <a:xfrm>
            <a:off x="2339752" y="2211710"/>
            <a:ext cx="2448272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0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if the error just appear once in a while </a:t>
            </a:r>
            <a:r>
              <a:rPr lang="en-US" altLang="zh-CN" sz="10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10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n</a:t>
            </a:r>
            <a:r>
              <a:rPr lang="en-US" altLang="zh-CN" sz="10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o need to replace PCB or fan motor </a:t>
            </a:r>
            <a:endParaRPr lang="en-US" altLang="zh-CN" sz="10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661515" y="2996842"/>
            <a:ext cx="1800201" cy="2462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0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if the error </a:t>
            </a:r>
            <a:r>
              <a:rPr lang="en-US" altLang="zh-CN" sz="10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appear </a:t>
            </a:r>
            <a:r>
              <a:rPr lang="en-US" altLang="zh-CN" sz="10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frequently</a:t>
            </a:r>
            <a:endParaRPr lang="en-US" altLang="zh-CN" sz="10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456723" y="3579862"/>
            <a:ext cx="2304257" cy="2462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0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Try replace a new Drive PCB</a:t>
            </a:r>
            <a:endParaRPr lang="en-US" altLang="zh-CN" sz="1000" b="1" dirty="0" smtClean="0">
              <a:solidFill>
                <a:srgbClr val="0000FF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456724" y="4053721"/>
            <a:ext cx="2304256" cy="2462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0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Try </a:t>
            </a:r>
            <a:r>
              <a:rPr lang="en-US" altLang="zh-CN" sz="1000" b="1" dirty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to reset default </a:t>
            </a:r>
            <a:r>
              <a:rPr lang="en-US" altLang="zh-CN" sz="10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parameter</a:t>
            </a:r>
            <a:endParaRPr lang="en-US" altLang="zh-CN" sz="1000" b="1" dirty="0">
              <a:solidFill>
                <a:srgbClr val="0000FF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7" name="直接连接符 26"/>
          <p:cNvCxnSpPr/>
          <p:nvPr/>
        </p:nvCxnSpPr>
        <p:spPr bwMode="auto">
          <a:xfrm>
            <a:off x="6588224" y="1724092"/>
            <a:ext cx="0" cy="2244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直接连接符 29"/>
          <p:cNvCxnSpPr/>
          <p:nvPr/>
        </p:nvCxnSpPr>
        <p:spPr bwMode="auto">
          <a:xfrm>
            <a:off x="6588224" y="1948493"/>
            <a:ext cx="165618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直接连接符 31"/>
          <p:cNvCxnSpPr/>
          <p:nvPr/>
        </p:nvCxnSpPr>
        <p:spPr bwMode="auto">
          <a:xfrm flipH="1" flipV="1">
            <a:off x="8244408" y="1682828"/>
            <a:ext cx="0" cy="2656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直接箭头连接符 34"/>
          <p:cNvCxnSpPr/>
          <p:nvPr/>
        </p:nvCxnSpPr>
        <p:spPr bwMode="auto">
          <a:xfrm flipH="1">
            <a:off x="4788192" y="3702972"/>
            <a:ext cx="18000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直接连接符 37"/>
          <p:cNvCxnSpPr/>
          <p:nvPr/>
        </p:nvCxnSpPr>
        <p:spPr bwMode="auto">
          <a:xfrm>
            <a:off x="6588224" y="2603376"/>
            <a:ext cx="0" cy="15525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矩形 39"/>
          <p:cNvSpPr/>
          <p:nvPr/>
        </p:nvSpPr>
        <p:spPr>
          <a:xfrm>
            <a:off x="251452" y="2231238"/>
            <a:ext cx="1728260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0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Restart , check whether fan motor work normal or not </a:t>
            </a:r>
            <a:endParaRPr lang="en-US" altLang="zh-CN" sz="10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43" name="直接连接符 42"/>
          <p:cNvCxnSpPr/>
          <p:nvPr/>
        </p:nvCxnSpPr>
        <p:spPr bwMode="auto">
          <a:xfrm flipH="1">
            <a:off x="955367" y="2631348"/>
            <a:ext cx="0" cy="195953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直接箭头连接符 44"/>
          <p:cNvCxnSpPr>
            <a:endCxn id="23" idx="1"/>
          </p:cNvCxnSpPr>
          <p:nvPr/>
        </p:nvCxnSpPr>
        <p:spPr bwMode="auto">
          <a:xfrm flipV="1">
            <a:off x="955592" y="3702973"/>
            <a:ext cx="150113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矩形 48"/>
          <p:cNvSpPr/>
          <p:nvPr/>
        </p:nvSpPr>
        <p:spPr>
          <a:xfrm>
            <a:off x="5868144" y="2203598"/>
            <a:ext cx="2232248" cy="396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Check parameter 1-15# value ,whether match the default setting</a:t>
            </a:r>
            <a:endParaRPr lang="en-US" altLang="zh-CN" sz="9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61598" y="3343445"/>
            <a:ext cx="1369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9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fan </a:t>
            </a:r>
            <a:r>
              <a:rPr lang="en-US" altLang="zh-CN" sz="9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motor work </a:t>
            </a:r>
            <a:endParaRPr lang="en-US" altLang="zh-CN" sz="9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9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normal </a:t>
            </a:r>
            <a:endParaRPr lang="en-US" altLang="zh-CN" sz="90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044062" y="3354546"/>
            <a:ext cx="1040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9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Parameter is</a:t>
            </a:r>
            <a:endParaRPr lang="en-US" altLang="zh-CN" sz="9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9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normal </a:t>
            </a:r>
            <a:endParaRPr lang="en-US" altLang="zh-CN" sz="90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146" y="2724138"/>
            <a:ext cx="1076027" cy="103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直接箭头连接符 55"/>
          <p:cNvCxnSpPr/>
          <p:nvPr/>
        </p:nvCxnSpPr>
        <p:spPr bwMode="auto">
          <a:xfrm>
            <a:off x="955367" y="4590878"/>
            <a:ext cx="1486666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矩形 56"/>
          <p:cNvSpPr/>
          <p:nvPr/>
        </p:nvSpPr>
        <p:spPr>
          <a:xfrm>
            <a:off x="861228" y="4227934"/>
            <a:ext cx="1369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9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fan </a:t>
            </a:r>
            <a:r>
              <a:rPr lang="en-US" altLang="zh-CN" sz="9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motor work </a:t>
            </a:r>
            <a:r>
              <a:rPr lang="en-US" altLang="zh-CN" sz="9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abnormal </a:t>
            </a:r>
            <a:endParaRPr lang="en-US" altLang="zh-CN" sz="90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2456724" y="4515966"/>
            <a:ext cx="2304256" cy="2462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Try replace a new fan motor</a:t>
            </a:r>
            <a:endParaRPr lang="en-US" altLang="zh-CN" sz="1000" b="1" dirty="0">
              <a:solidFill>
                <a:srgbClr val="0000FF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70" name="直接箭头连接符 69"/>
          <p:cNvCxnSpPr/>
          <p:nvPr/>
        </p:nvCxnSpPr>
        <p:spPr bwMode="auto">
          <a:xfrm>
            <a:off x="3563888" y="1948493"/>
            <a:ext cx="0" cy="2160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直接箭头连接符 70"/>
          <p:cNvCxnSpPr/>
          <p:nvPr/>
        </p:nvCxnSpPr>
        <p:spPr bwMode="auto">
          <a:xfrm>
            <a:off x="3563888" y="2683828"/>
            <a:ext cx="0" cy="2160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直接箭头连接符 71"/>
          <p:cNvCxnSpPr/>
          <p:nvPr/>
        </p:nvCxnSpPr>
        <p:spPr bwMode="auto">
          <a:xfrm>
            <a:off x="3561616" y="3288375"/>
            <a:ext cx="0" cy="2160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直接箭头连接符 72"/>
          <p:cNvCxnSpPr/>
          <p:nvPr/>
        </p:nvCxnSpPr>
        <p:spPr bwMode="auto">
          <a:xfrm>
            <a:off x="3563888" y="3837720"/>
            <a:ext cx="0" cy="2160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直接箭头连接符 73"/>
          <p:cNvCxnSpPr/>
          <p:nvPr/>
        </p:nvCxnSpPr>
        <p:spPr bwMode="auto">
          <a:xfrm>
            <a:off x="3569236" y="4299942"/>
            <a:ext cx="0" cy="216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直接箭头连接符 74"/>
          <p:cNvCxnSpPr/>
          <p:nvPr/>
        </p:nvCxnSpPr>
        <p:spPr bwMode="auto">
          <a:xfrm flipH="1" flipV="1">
            <a:off x="4788193" y="4148957"/>
            <a:ext cx="180003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矩形 75"/>
          <p:cNvSpPr/>
          <p:nvPr/>
        </p:nvSpPr>
        <p:spPr>
          <a:xfrm>
            <a:off x="5076056" y="3786594"/>
            <a:ext cx="1014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9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Parameter is</a:t>
            </a:r>
            <a:endParaRPr lang="en-US" altLang="zh-CN" sz="9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9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abnormal </a:t>
            </a:r>
            <a:endParaRPr lang="en-US" altLang="zh-CN" sz="90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80" name="直接箭头连接符 79"/>
          <p:cNvCxnSpPr/>
          <p:nvPr/>
        </p:nvCxnSpPr>
        <p:spPr bwMode="auto">
          <a:xfrm>
            <a:off x="955592" y="1755458"/>
            <a:ext cx="0" cy="4562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直接箭头连接符 82"/>
          <p:cNvCxnSpPr/>
          <p:nvPr/>
        </p:nvCxnSpPr>
        <p:spPr bwMode="auto">
          <a:xfrm>
            <a:off x="6876256" y="1948493"/>
            <a:ext cx="0" cy="2632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1000">
              <a:schemeClr val="bg1"/>
            </a:gs>
            <a:gs pos="8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接连接符 50"/>
          <p:cNvCxnSpPr/>
          <p:nvPr/>
        </p:nvCxnSpPr>
        <p:spPr bwMode="auto">
          <a:xfrm flipV="1">
            <a:off x="1046593" y="995958"/>
            <a:ext cx="713419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直接连接符 51"/>
          <p:cNvCxnSpPr/>
          <p:nvPr/>
        </p:nvCxnSpPr>
        <p:spPr bwMode="auto">
          <a:xfrm>
            <a:off x="1046593" y="923950"/>
            <a:ext cx="1086004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矩形 52"/>
          <p:cNvSpPr/>
          <p:nvPr/>
        </p:nvSpPr>
        <p:spPr>
          <a:xfrm>
            <a:off x="2142204" y="626626"/>
            <a:ext cx="1426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5B9BD5">
                    <a:lumMod val="50000"/>
                  </a:srgbClr>
                </a:solidFill>
                <a:cs typeface="Arial" panose="020B0604020202020204" pitchFamily="34" charset="0"/>
              </a:rPr>
              <a:t>CONTENT</a:t>
            </a:r>
            <a:endParaRPr lang="en-US" altLang="ko-KR" sz="2000" b="1" dirty="0">
              <a:solidFill>
                <a:srgbClr val="5B9BD5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3545186" y="2751753"/>
          <a:ext cx="4771229" cy="13804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0622"/>
                <a:gridCol w="3960607"/>
              </a:tblGrid>
              <a:tr h="31070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</a:t>
                      </a:r>
                      <a:endParaRPr lang="zh-CN" sz="10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/>
                        <a:cs typeface="Arial" panose="020B0604020202020204" pitchFamily="34" charset="0"/>
                      </a:endParaRPr>
                    </a:p>
                  </a:txBody>
                  <a:tcPr marL="33926" marR="339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Fault code description</a:t>
                      </a:r>
                      <a:endParaRPr lang="zh-CN" sz="10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/>
                        <a:cs typeface="Arial" panose="020B0604020202020204" pitchFamily="34" charset="0"/>
                      </a:endParaRPr>
                    </a:p>
                  </a:txBody>
                  <a:tcPr marL="33926" marR="339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426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E3</a:t>
                      </a:r>
                      <a:endParaRPr lang="zh-CN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/>
                          <a:cs typeface="Arial" panose="020B0604020202020204" pitchFamily="34" charset="0"/>
                        </a:rPr>
                        <a:t>Discharge temperature too high </a:t>
                      </a:r>
                      <a:r>
                        <a:rPr lang="en-US" sz="1000" b="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/>
                          <a:cs typeface="Arial" panose="020B0604020202020204" pitchFamily="34" charset="0"/>
                        </a:rPr>
                        <a:t>protection</a:t>
                      </a:r>
                      <a:endParaRPr lang="zh-CN" sz="10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68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FH</a:t>
                      </a:r>
                      <a:endParaRPr lang="zh-CN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Discharge </a:t>
                      </a:r>
                      <a:r>
                        <a:rPr lang="en-US" sz="1000" b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temperature </a:t>
                      </a:r>
                      <a:r>
                        <a:rPr lang="en-US" sz="1000" b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too low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protection</a:t>
                      </a:r>
                      <a:endParaRPr lang="zh-CN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080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E8</a:t>
                      </a:r>
                      <a:endParaRPr lang="en-US" sz="1000" b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Cooling: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igh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temperature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protection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of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ODU</a:t>
                      </a:r>
                      <a:b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Heating: 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High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temperature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protection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of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IDU</a:t>
                      </a:r>
                      <a:endParaRPr lang="zh-CN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9" name="组合 18"/>
          <p:cNvGrpSpPr/>
          <p:nvPr/>
        </p:nvGrpSpPr>
        <p:grpSpPr>
          <a:xfrm>
            <a:off x="1043608" y="1026736"/>
            <a:ext cx="1296144" cy="903065"/>
            <a:chOff x="515977" y="1935858"/>
            <a:chExt cx="2000572" cy="1645730"/>
          </a:xfrm>
          <a:solidFill>
            <a:schemeClr val="bg1"/>
          </a:solidFill>
        </p:grpSpPr>
        <p:pic>
          <p:nvPicPr>
            <p:cNvPr id="20" name="Picture 3" descr="C:\Users\shenkaiqi\Desktop\39a86e38-c00d-44d2-8c2e-9a16536473d1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02" b="90000" l="1552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757" y="1935858"/>
              <a:ext cx="911099" cy="958327"/>
            </a:xfrm>
            <a:prstGeom prst="rect">
              <a:avLst/>
            </a:prstGeom>
            <a:grpFill/>
          </p:spPr>
        </p:pic>
        <p:sp>
          <p:nvSpPr>
            <p:cNvPr id="21" name="矩形 20"/>
            <p:cNvSpPr/>
            <p:nvPr/>
          </p:nvSpPr>
          <p:spPr>
            <a:xfrm>
              <a:off x="515977" y="2776598"/>
              <a:ext cx="2000572" cy="80499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Error </a:t>
              </a:r>
              <a:r>
                <a:rPr lang="en-US" altLang="zh-CN" sz="900" b="1" dirty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code </a:t>
              </a:r>
              <a:endParaRPr lang="en-US" altLang="zh-CN" sz="9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7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T</a:t>
              </a:r>
              <a:r>
                <a:rPr lang="en-US" altLang="zh-CN" sz="7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  <a:sym typeface="+mn-ea"/>
                </a:rPr>
                <a:t>rouble shooting guide</a:t>
              </a:r>
              <a:endParaRPr lang="en-US" altLang="zh-CN" sz="7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55576" y="2103714"/>
            <a:ext cx="2232000" cy="2088199"/>
            <a:chOff x="2295586" y="1533683"/>
            <a:chExt cx="2392313" cy="2088199"/>
          </a:xfrm>
        </p:grpSpPr>
        <p:grpSp>
          <p:nvGrpSpPr>
            <p:cNvPr id="23" name="组合 22"/>
            <p:cNvGrpSpPr/>
            <p:nvPr/>
          </p:nvGrpSpPr>
          <p:grpSpPr>
            <a:xfrm>
              <a:off x="2295586" y="1533683"/>
              <a:ext cx="2392313" cy="1728127"/>
              <a:chOff x="2295586" y="1533683"/>
              <a:chExt cx="2392313" cy="1728127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2295586" y="1533683"/>
                <a:ext cx="2392313" cy="1368087"/>
                <a:chOff x="2295586" y="1533683"/>
                <a:chExt cx="2392313" cy="1368087"/>
              </a:xfrm>
            </p:grpSpPr>
            <p:grpSp>
              <p:nvGrpSpPr>
                <p:cNvPr id="27" name="组合 26"/>
                <p:cNvGrpSpPr/>
                <p:nvPr/>
              </p:nvGrpSpPr>
              <p:grpSpPr>
                <a:xfrm>
                  <a:off x="2295586" y="1533683"/>
                  <a:ext cx="2378572" cy="1008048"/>
                  <a:chOff x="3386052" y="1582294"/>
                  <a:chExt cx="2378572" cy="1008048"/>
                </a:xfrm>
              </p:grpSpPr>
              <p:grpSp>
                <p:nvGrpSpPr>
                  <p:cNvPr id="29" name="组合 28"/>
                  <p:cNvGrpSpPr/>
                  <p:nvPr/>
                </p:nvGrpSpPr>
                <p:grpSpPr>
                  <a:xfrm>
                    <a:off x="3386052" y="1582294"/>
                    <a:ext cx="2376264" cy="1008048"/>
                    <a:chOff x="5330268" y="1273879"/>
                    <a:chExt cx="2376264" cy="885531"/>
                  </a:xfrm>
                </p:grpSpPr>
                <p:sp>
                  <p:nvSpPr>
                    <p:cNvPr id="31" name="圆角矩形 30"/>
                    <p:cNvSpPr/>
                    <p:nvPr/>
                  </p:nvSpPr>
                  <p:spPr>
                    <a:xfrm>
                      <a:off x="5332575" y="1273879"/>
                      <a:ext cx="2365918" cy="252997"/>
                    </a:xfrm>
                    <a:prstGeom prst="roundRect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lIns="147679" tIns="45716" rIns="91432" bIns="45716" rtlCol="0" anchor="ctr"/>
                    <a:lstStyle/>
                    <a:p>
                      <a:r>
                        <a:rPr lang="en-US" altLang="ko-KR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Temp. sensor fault </a:t>
                      </a:r>
                      <a:r>
                        <a:rPr lang="en-US" altLang="ko-K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(7) </a:t>
                      </a:r>
                      <a:endParaRPr lang="en-US" altLang="ko-KR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" name="圆角矩形 31"/>
                    <p:cNvSpPr/>
                    <p:nvPr/>
                  </p:nvSpPr>
                  <p:spPr>
                    <a:xfrm>
                      <a:off x="5330268" y="1906413"/>
                      <a:ext cx="2376264" cy="252997"/>
                    </a:xfrm>
                    <a:prstGeom prst="roundRect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lIns="147679" tIns="45716" rIns="91432" bIns="45716" rtlCol="0" anchor="ctr"/>
                    <a:lstStyle/>
                    <a:p>
                      <a:r>
                        <a:rPr lang="en-US" altLang="ko-K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Indoor unit fault (10)</a:t>
                      </a:r>
                      <a:endParaRPr lang="en-US" altLang="ko-KR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0" name="圆角矩形 29"/>
                  <p:cNvSpPr/>
                  <p:nvPr/>
                </p:nvSpPr>
                <p:spPr>
                  <a:xfrm>
                    <a:off x="3388359" y="1942333"/>
                    <a:ext cx="2376265" cy="288000"/>
                  </a:xfrm>
                  <a:prstGeom prst="round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lIns="147679" tIns="45716" rIns="91432" bIns="45716" rtlCol="0" anchor="ctr"/>
                  <a:lstStyle/>
                  <a:p>
                    <a:r>
                      <a:rPr lang="en-US" altLang="ko-KR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Communication fault </a:t>
                    </a:r>
                    <a:r>
                      <a:rPr lang="en-US" altLang="ko-KR" sz="11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(4) </a:t>
                    </a:r>
                    <a:endParaRPr lang="en-US" altLang="ko-KR" sz="1100" b="1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8" name="圆角矩形 27"/>
                <p:cNvSpPr/>
                <p:nvPr/>
              </p:nvSpPr>
              <p:spPr>
                <a:xfrm>
                  <a:off x="2311636" y="2613770"/>
                  <a:ext cx="2376263" cy="288000"/>
                </a:xfrm>
                <a:prstGeom prst="roundRect">
                  <a:avLst/>
                </a:prstGeom>
                <a:solidFill>
                  <a:srgbClr val="E9662B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lIns="147679" tIns="45716" rIns="91432" bIns="45716" rtlCol="0" anchor="ctr"/>
                <a:lstStyle/>
                <a:p>
                  <a:r>
                    <a:rPr lang="en-US" altLang="ko-KR" sz="1100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Refrigerant circuit fault (3)</a:t>
                  </a:r>
                  <a:endParaRPr lang="en-US" altLang="ko-KR" sz="11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圆角矩形 25"/>
              <p:cNvSpPr/>
              <p:nvPr/>
            </p:nvSpPr>
            <p:spPr>
              <a:xfrm>
                <a:off x="2302135" y="2973810"/>
                <a:ext cx="2376263" cy="28800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147679" tIns="45716" rIns="91432" bIns="45716" rtlCol="0" anchor="ctr"/>
              <a:lstStyle/>
              <a:p>
                <a:r>
                  <a:rPr lang="en-US" altLang="ko-KR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ODU </a:t>
                </a:r>
                <a:r>
                  <a:rPr lang="en-US" altLang="zh-CN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component </a:t>
                </a:r>
                <a:r>
                  <a:rPr lang="en-US" altLang="ko-KR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fault (3)</a:t>
                </a:r>
                <a:endParaRPr lang="en-US" altLang="ko-KR" sz="11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圆角矩形 23"/>
            <p:cNvSpPr/>
            <p:nvPr/>
          </p:nvSpPr>
          <p:spPr>
            <a:xfrm>
              <a:off x="2302135" y="3333882"/>
              <a:ext cx="2376263" cy="2880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47679" tIns="45716" rIns="91432" bIns="45716" rtlCol="0" anchor="ctr"/>
            <a:lstStyle/>
            <a:p>
              <a:r>
                <a:rPr lang="en-US" altLang="ko-KR" sz="11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ODU </a:t>
              </a:r>
              <a:r>
                <a:rPr lang="en-US" altLang="zh-CN" sz="11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electric control fault (16)</a:t>
              </a:r>
              <a:endParaRPr lang="en-US" altLang="zh-CN" sz="11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右箭头 32"/>
          <p:cNvSpPr/>
          <p:nvPr/>
        </p:nvSpPr>
        <p:spPr bwMode="auto">
          <a:xfrm>
            <a:off x="3121571" y="3219790"/>
            <a:ext cx="288032" cy="25201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6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92806" y="218333"/>
            <a:ext cx="6395418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1. </a:t>
            </a:r>
            <a:r>
              <a:rPr lang="en-US" altLang="zh-CN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E3 </a:t>
            </a:r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Discharge </a:t>
            </a:r>
            <a:r>
              <a:rPr lang="en-US" altLang="zh-CN" sz="16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temperature too high protection</a:t>
            </a:r>
            <a:endParaRPr lang="en-US" altLang="zh-CN" sz="1600" b="1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1560" y="680958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logic </a:t>
            </a:r>
            <a:endParaRPr lang="en-US" altLang="zh-CN" sz="1200" b="1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Compressor discharge temperature sensor </a:t>
            </a:r>
            <a:r>
              <a:rPr lang="en-US" altLang="zh-CN" sz="12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“Td” </a:t>
            </a:r>
            <a:r>
              <a:rPr lang="en-US" altLang="zh-CN" sz="1200" dirty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detected ≥115℃ </a:t>
            </a:r>
            <a:r>
              <a:rPr lang="en-US" altLang="zh-CN" sz="12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and Lasts for 10s, whole system will stop run to protect compressor, then </a:t>
            </a:r>
            <a:r>
              <a:rPr lang="en-US" altLang="zh-CN" sz="12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E3</a:t>
            </a:r>
            <a:r>
              <a:rPr lang="zh-CN" altLang="en-US" sz="12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be display </a:t>
            </a:r>
            <a:endParaRPr lang="en-US" altLang="zh-CN" sz="120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490968" y="2252895"/>
            <a:ext cx="1567665" cy="4308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050" dirty="0" smtClean="0">
                <a:ea typeface="等线" panose="02010600030101010101" pitchFamily="2" charset="-122"/>
                <a:cs typeface="Arial" panose="020B0604020202020204" pitchFamily="34" charset="0"/>
              </a:rPr>
              <a:t>Exhaust (Discharge)</a:t>
            </a:r>
            <a:endParaRPr lang="en-US" altLang="zh-CN" sz="1050" dirty="0" smtClean="0"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050" dirty="0" smtClean="0">
                <a:ea typeface="等线" panose="02010600030101010101" pitchFamily="2" charset="-122"/>
                <a:cs typeface="Arial" panose="020B0604020202020204" pitchFamily="34" charset="0"/>
              </a:rPr>
              <a:t>Temperature sensor</a:t>
            </a:r>
            <a:endParaRPr lang="zh-CN" altLang="en-US" sz="1050" dirty="0">
              <a:cs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07067"/>
            <a:ext cx="2960639" cy="244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直接箭头连接符 8"/>
          <p:cNvCxnSpPr>
            <a:stCxn id="36" idx="3"/>
          </p:cNvCxnSpPr>
          <p:nvPr/>
        </p:nvCxnSpPr>
        <p:spPr bwMode="auto">
          <a:xfrm>
            <a:off x="3058633" y="2468342"/>
            <a:ext cx="1661997" cy="4772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矩形 13"/>
          <p:cNvSpPr/>
          <p:nvPr/>
        </p:nvSpPr>
        <p:spPr>
          <a:xfrm>
            <a:off x="4029024" y="1809771"/>
            <a:ext cx="18391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</a:rPr>
              <a:t>48&amp;60K ODU Reference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59510" y="218333"/>
            <a:ext cx="4300522" cy="33855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4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E3  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Trouble </a:t>
            </a:r>
            <a:r>
              <a:rPr lang="en-US" altLang="zh-CN" sz="14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shooting flow 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chart reference</a:t>
            </a:r>
            <a:endParaRPr lang="en-US" altLang="zh-CN" sz="1400" b="1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66037" y="1870562"/>
            <a:ext cx="2299027" cy="4462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1200" b="1" dirty="0" smtClean="0">
                <a:ea typeface="等线" panose="02010600030101010101" pitchFamily="2" charset="-122"/>
                <a:cs typeface="Arial" panose="020B0604020202020204" pitchFamily="34" charset="0"/>
              </a:rPr>
              <a:t>Check temperature sensor</a:t>
            </a:r>
            <a:endParaRPr lang="en-US" altLang="zh-CN" sz="1200" b="1" dirty="0" smtClean="0"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100" dirty="0" smtClean="0">
                <a:ea typeface="等线" panose="02010600030101010101" pitchFamily="2" charset="-122"/>
                <a:cs typeface="Arial" panose="020B0604020202020204" pitchFamily="34" charset="0"/>
              </a:rPr>
              <a:t>check exhaust </a:t>
            </a:r>
            <a:r>
              <a:rPr lang="en-US" altLang="zh-CN" sz="1100" dirty="0">
                <a:ea typeface="等线" panose="02010600030101010101" pitchFamily="2" charset="-122"/>
                <a:cs typeface="Arial" panose="020B0604020202020204" pitchFamily="34" charset="0"/>
              </a:rPr>
              <a:t>piping </a:t>
            </a:r>
            <a:r>
              <a:rPr lang="en-US" altLang="zh-CN" sz="1100" dirty="0" smtClean="0">
                <a:ea typeface="等线" panose="02010600030101010101" pitchFamily="2" charset="-122"/>
                <a:cs typeface="Arial" panose="020B0604020202020204" pitchFamily="34" charset="0"/>
              </a:rPr>
              <a:t>temperature</a:t>
            </a:r>
            <a:endParaRPr lang="zh-CN" altLang="en-US" sz="1100" dirty="0">
              <a:cs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288994" y="1190822"/>
            <a:ext cx="917239" cy="3077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bg1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E3</a:t>
            </a:r>
            <a:r>
              <a:rPr lang="en-US" altLang="zh-CN" sz="1200" b="1" dirty="0">
                <a:solidFill>
                  <a:schemeClr val="bg1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 smtClean="0">
                <a:solidFill>
                  <a:schemeClr val="bg1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</a:t>
            </a:r>
            <a:endParaRPr lang="zh-CN" altLang="en-US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68946" y="1886214"/>
            <a:ext cx="694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rgbClr val="2F76B7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High</a:t>
            </a:r>
            <a:endParaRPr lang="en-US" altLang="zh-CN" sz="1100" b="1" dirty="0">
              <a:solidFill>
                <a:srgbClr val="2F76B7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43" name="直接箭头连接符 42"/>
          <p:cNvCxnSpPr/>
          <p:nvPr/>
        </p:nvCxnSpPr>
        <p:spPr bwMode="auto">
          <a:xfrm>
            <a:off x="1711891" y="1475292"/>
            <a:ext cx="0" cy="369962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直接箭头连接符 44"/>
          <p:cNvCxnSpPr/>
          <p:nvPr/>
        </p:nvCxnSpPr>
        <p:spPr bwMode="auto">
          <a:xfrm>
            <a:off x="1705985" y="2363005"/>
            <a:ext cx="0" cy="591518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矩形 47"/>
          <p:cNvSpPr/>
          <p:nvPr/>
        </p:nvSpPr>
        <p:spPr>
          <a:xfrm>
            <a:off x="1092080" y="3013336"/>
            <a:ext cx="1227810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smtClean="0">
                <a:ea typeface="等线" panose="02010600030101010101" pitchFamily="2" charset="-122"/>
                <a:cs typeface="Arial" panose="020B0604020202020204" pitchFamily="34" charset="0"/>
              </a:rPr>
              <a:t>Replace </a:t>
            </a:r>
            <a:endParaRPr lang="en-US" altLang="zh-CN" sz="1200" b="1" dirty="0" smtClean="0"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1200" b="1" dirty="0" smtClean="0">
                <a:ea typeface="等线" panose="02010600030101010101" pitchFamily="2" charset="-122"/>
                <a:cs typeface="Arial" panose="020B0604020202020204" pitchFamily="34" charset="0"/>
              </a:rPr>
              <a:t>sensor </a:t>
            </a:r>
            <a:endParaRPr lang="zh-CN" altLang="en-US" sz="1200" b="1" dirty="0"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747615" y="2440150"/>
            <a:ext cx="12545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chemeClr val="accent2">
                    <a:lumMod val="75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Low</a:t>
            </a:r>
            <a:endParaRPr lang="en-US" altLang="zh-CN" sz="1100" b="1" dirty="0" smtClean="0">
              <a:solidFill>
                <a:schemeClr val="accent2">
                  <a:lumMod val="75000"/>
                </a:schemeClr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100" b="1" dirty="0" smtClean="0">
                <a:solidFill>
                  <a:schemeClr val="accent2">
                    <a:lumMod val="75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temperature</a:t>
            </a:r>
            <a:endParaRPr lang="en-US" altLang="zh-CN" sz="1100" b="1" dirty="0">
              <a:solidFill>
                <a:schemeClr val="accent2">
                  <a:lumMod val="75000"/>
                </a:schemeClr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51" name="直接箭头连接符 50"/>
          <p:cNvCxnSpPr/>
          <p:nvPr/>
        </p:nvCxnSpPr>
        <p:spPr bwMode="auto">
          <a:xfrm>
            <a:off x="3779912" y="1433866"/>
            <a:ext cx="360040" cy="142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2F76B7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直接连接符 55"/>
          <p:cNvCxnSpPr/>
          <p:nvPr/>
        </p:nvCxnSpPr>
        <p:spPr bwMode="auto">
          <a:xfrm>
            <a:off x="3779912" y="1428443"/>
            <a:ext cx="0" cy="720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2F76B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直接连接符 57"/>
          <p:cNvCxnSpPr/>
          <p:nvPr/>
        </p:nvCxnSpPr>
        <p:spPr bwMode="auto">
          <a:xfrm flipH="1" flipV="1">
            <a:off x="2752615" y="2139702"/>
            <a:ext cx="102730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2F76B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矩形 61"/>
          <p:cNvSpPr/>
          <p:nvPr/>
        </p:nvSpPr>
        <p:spPr>
          <a:xfrm>
            <a:off x="4139952" y="1052833"/>
            <a:ext cx="2672666" cy="61555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200" b="1" dirty="0" smtClean="0">
                <a:ea typeface="等线" panose="02010600030101010101" pitchFamily="2" charset="-122"/>
                <a:cs typeface="Arial" panose="020B0604020202020204" pitchFamily="34" charset="0"/>
              </a:rPr>
              <a:t>Check fan motor</a:t>
            </a:r>
            <a:endParaRPr lang="en-US" altLang="zh-CN" sz="1200" b="1" dirty="0" smtClean="0"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100" dirty="0" smtClean="0">
                <a:ea typeface="等线" panose="02010600030101010101" pitchFamily="2" charset="-122"/>
                <a:cs typeface="Arial" panose="020B0604020202020204" pitchFamily="34" charset="0"/>
              </a:rPr>
              <a:t>Whether IDU and ODU fan can run normally</a:t>
            </a:r>
            <a:endParaRPr lang="zh-CN" altLang="en-US" sz="1100" dirty="0"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44395" y="1376094"/>
            <a:ext cx="504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chemeClr val="accent2">
                    <a:lumMod val="75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no</a:t>
            </a:r>
            <a:endParaRPr lang="en-US" altLang="zh-CN" sz="1100" b="1" dirty="0">
              <a:solidFill>
                <a:schemeClr val="accent2">
                  <a:lumMod val="75000"/>
                </a:schemeClr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70" name="直接箭头连接符 69"/>
          <p:cNvCxnSpPr/>
          <p:nvPr/>
        </p:nvCxnSpPr>
        <p:spPr bwMode="auto">
          <a:xfrm>
            <a:off x="5410609" y="1756909"/>
            <a:ext cx="0" cy="369962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2F76B7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直接箭头连接符 71"/>
          <p:cNvCxnSpPr/>
          <p:nvPr/>
        </p:nvCxnSpPr>
        <p:spPr bwMode="auto">
          <a:xfrm>
            <a:off x="6812618" y="1338380"/>
            <a:ext cx="711710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TextBox 72"/>
          <p:cNvSpPr txBox="1"/>
          <p:nvPr/>
        </p:nvSpPr>
        <p:spPr>
          <a:xfrm>
            <a:off x="5536371" y="1739098"/>
            <a:ext cx="9327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rgbClr val="0070C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yes</a:t>
            </a:r>
            <a:endParaRPr lang="en-US" altLang="zh-CN" sz="1100" b="1" dirty="0">
              <a:solidFill>
                <a:srgbClr val="0070C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7514181" y="1196145"/>
            <a:ext cx="1440160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smtClean="0">
                <a:ea typeface="等线" panose="02010600030101010101" pitchFamily="2" charset="-122"/>
                <a:cs typeface="Arial" panose="020B0604020202020204" pitchFamily="34" charset="0"/>
              </a:rPr>
              <a:t>Replace </a:t>
            </a:r>
            <a:endParaRPr lang="en-US" altLang="zh-CN" sz="1200" b="1" dirty="0" smtClean="0"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1200" b="1" dirty="0" smtClean="0">
                <a:ea typeface="等线" panose="02010600030101010101" pitchFamily="2" charset="-122"/>
                <a:cs typeface="Arial" panose="020B0604020202020204" pitchFamily="34" charset="0"/>
              </a:rPr>
              <a:t>Fan motor</a:t>
            </a:r>
            <a:endParaRPr lang="zh-CN" altLang="en-US" sz="1200" b="1" dirty="0">
              <a:cs typeface="Arial" panose="020B0604020202020204" pitchFamily="3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4139953" y="2186249"/>
            <a:ext cx="2663404" cy="4462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200" b="1" dirty="0">
                <a:ea typeface="等线" panose="02010600030101010101" pitchFamily="2" charset="-122"/>
                <a:cs typeface="Arial" panose="020B0604020202020204" pitchFamily="34" charset="0"/>
              </a:rPr>
              <a:t>Check installation of ODU </a:t>
            </a:r>
            <a:endParaRPr lang="en-US" altLang="zh-CN" sz="1200" b="1" dirty="0"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100" dirty="0">
                <a:ea typeface="等线" panose="02010600030101010101" pitchFamily="2" charset="-122"/>
                <a:cs typeface="Arial" panose="020B0604020202020204" pitchFamily="34" charset="0"/>
              </a:rPr>
              <a:t>Whether poor heat exchange of ODU </a:t>
            </a:r>
            <a:endParaRPr lang="zh-CN" altLang="en-US" sz="1100" dirty="0">
              <a:cs typeface="Arial" panose="020B0604020202020204" pitchFamily="34" charset="0"/>
            </a:endParaRPr>
          </a:p>
        </p:txBody>
      </p:sp>
      <p:cxnSp>
        <p:nvCxnSpPr>
          <p:cNvPr id="76" name="直接箭头连接符 75"/>
          <p:cNvCxnSpPr>
            <a:endCxn id="80" idx="1"/>
          </p:cNvCxnSpPr>
          <p:nvPr/>
        </p:nvCxnSpPr>
        <p:spPr bwMode="auto">
          <a:xfrm flipV="1">
            <a:off x="6803357" y="2466013"/>
            <a:ext cx="653106" cy="1484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直接箭头连接符 76"/>
          <p:cNvCxnSpPr/>
          <p:nvPr/>
        </p:nvCxnSpPr>
        <p:spPr bwMode="auto">
          <a:xfrm>
            <a:off x="5378555" y="2826432"/>
            <a:ext cx="0" cy="380132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2F76B7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TextBox 77"/>
          <p:cNvSpPr txBox="1"/>
          <p:nvPr/>
        </p:nvSpPr>
        <p:spPr>
          <a:xfrm>
            <a:off x="5476286" y="2914309"/>
            <a:ext cx="52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rgbClr val="0070C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no</a:t>
            </a:r>
            <a:endParaRPr lang="en-US" altLang="zh-CN" sz="1100" b="1" dirty="0">
              <a:solidFill>
                <a:srgbClr val="0070C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242349" y="3161182"/>
            <a:ext cx="561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chemeClr val="accent2">
                    <a:lumMod val="75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Yes </a:t>
            </a:r>
            <a:endParaRPr lang="en-US" altLang="zh-CN" sz="1100" b="1" dirty="0">
              <a:solidFill>
                <a:schemeClr val="accent2">
                  <a:lumMod val="75000"/>
                </a:schemeClr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7456463" y="2235180"/>
            <a:ext cx="1440160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smtClean="0">
                <a:ea typeface="等线" panose="02010600030101010101" pitchFamily="2" charset="-122"/>
                <a:cs typeface="Arial" panose="020B0604020202020204" pitchFamily="34" charset="0"/>
              </a:rPr>
              <a:t>Improve installation </a:t>
            </a:r>
            <a:endParaRPr lang="zh-CN" altLang="en-US" sz="1200" b="1" dirty="0">
              <a:cs typeface="Arial" panose="020B0604020202020204" pitchFamily="34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2944150" y="3238764"/>
            <a:ext cx="328403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200" b="1" dirty="0" smtClean="0">
                <a:ea typeface="等线" panose="02010600030101010101" pitchFamily="2" charset="-122"/>
                <a:cs typeface="Arial" panose="020B0604020202020204" pitchFamily="34" charset="0"/>
              </a:rPr>
              <a:t>Check the refrigerant system</a:t>
            </a:r>
            <a:endParaRPr lang="en-US" altLang="zh-CN" sz="1200" b="1" dirty="0" smtClean="0"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100" dirty="0" smtClean="0">
                <a:ea typeface="等线" panose="02010600030101010101" pitchFamily="2" charset="-122"/>
                <a:cs typeface="Arial" panose="020B0604020202020204" pitchFamily="34" charset="0"/>
              </a:rPr>
              <a:t>Whether poor performance of indoor</a:t>
            </a:r>
            <a:endParaRPr lang="en-US" altLang="zh-CN" sz="1100" dirty="0" smtClean="0"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6844395" y="3161181"/>
            <a:ext cx="2109946" cy="6001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100" dirty="0">
                <a:ea typeface="等线" panose="02010600030101010101" pitchFamily="2" charset="-122"/>
                <a:cs typeface="Arial" panose="020B0604020202020204" pitchFamily="34" charset="0"/>
              </a:rPr>
              <a:t>Vacuum pump, Check Air tightness, recharging refrigerant </a:t>
            </a:r>
            <a:endParaRPr lang="zh-CN" altLang="en-US" sz="1100" dirty="0">
              <a:cs typeface="Arial" panose="020B0604020202020204" pitchFamily="34" charset="0"/>
            </a:endParaRPr>
          </a:p>
        </p:txBody>
      </p:sp>
      <p:cxnSp>
        <p:nvCxnSpPr>
          <p:cNvPr id="83" name="直接箭头连接符 82"/>
          <p:cNvCxnSpPr/>
          <p:nvPr/>
        </p:nvCxnSpPr>
        <p:spPr bwMode="auto">
          <a:xfrm flipV="1">
            <a:off x="6228184" y="3471512"/>
            <a:ext cx="653106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直接箭头连接符 83"/>
          <p:cNvCxnSpPr/>
          <p:nvPr/>
        </p:nvCxnSpPr>
        <p:spPr bwMode="auto">
          <a:xfrm flipH="1">
            <a:off x="6602395" y="4324186"/>
            <a:ext cx="1296974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2F76B7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" name="TextBox 84"/>
          <p:cNvSpPr txBox="1"/>
          <p:nvPr/>
        </p:nvSpPr>
        <p:spPr>
          <a:xfrm>
            <a:off x="2795760" y="3781844"/>
            <a:ext cx="29015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rgbClr val="0070C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Abnormal noise of compressor</a:t>
            </a:r>
            <a:endParaRPr lang="en-US" altLang="zh-CN" sz="1100" b="1" dirty="0">
              <a:solidFill>
                <a:srgbClr val="0070C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86" name="直接箭头连接符 85"/>
          <p:cNvCxnSpPr/>
          <p:nvPr/>
        </p:nvCxnSpPr>
        <p:spPr bwMode="auto">
          <a:xfrm>
            <a:off x="5410609" y="3704260"/>
            <a:ext cx="0" cy="380132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2F76B7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7" name="TextBox 86"/>
          <p:cNvSpPr txBox="1"/>
          <p:nvPr/>
        </p:nvSpPr>
        <p:spPr>
          <a:xfrm>
            <a:off x="6602395" y="3883116"/>
            <a:ext cx="11379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rgbClr val="0070C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again</a:t>
            </a:r>
            <a:endParaRPr lang="en-US" altLang="zh-CN" sz="1100" b="1" dirty="0">
              <a:solidFill>
                <a:srgbClr val="0070C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88" name="直接连接符 87"/>
          <p:cNvCxnSpPr>
            <a:stCxn id="82" idx="2"/>
          </p:cNvCxnSpPr>
          <p:nvPr/>
        </p:nvCxnSpPr>
        <p:spPr bwMode="auto">
          <a:xfrm>
            <a:off x="7899368" y="3761345"/>
            <a:ext cx="0" cy="56504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矩形 88"/>
          <p:cNvSpPr/>
          <p:nvPr/>
        </p:nvSpPr>
        <p:spPr>
          <a:xfrm>
            <a:off x="3305321" y="4121426"/>
            <a:ext cx="328403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smtClean="0">
                <a:ea typeface="等线" panose="02010600030101010101" pitchFamily="2" charset="-122"/>
                <a:cs typeface="Arial" panose="020B0604020202020204" pitchFamily="34" charset="0"/>
              </a:rPr>
              <a:t>Replace compressor</a:t>
            </a:r>
            <a:endParaRPr lang="en-US" altLang="zh-CN" sz="1100" dirty="0" smtClean="0"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80" y="1798380"/>
            <a:ext cx="4918751" cy="291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64814" y="218333"/>
            <a:ext cx="7043490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2. </a:t>
            </a:r>
            <a:r>
              <a:rPr lang="en-US" altLang="zh-CN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FH </a:t>
            </a:r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Discharge temperature too low protection</a:t>
            </a:r>
            <a:endParaRPr lang="en-US" altLang="zh-CN" sz="1600" b="1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552" y="680958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</a:t>
            </a:r>
            <a:r>
              <a:rPr lang="en-US" altLang="zh-CN" sz="12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logic</a:t>
            </a:r>
            <a:endParaRPr lang="en-US" altLang="zh-CN" sz="1200" b="1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The temperature difference between discharge temperature </a:t>
            </a:r>
            <a:r>
              <a:rPr lang="en-US" altLang="zh-CN" sz="12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“</a:t>
            </a:r>
            <a:r>
              <a:rPr lang="en-US" altLang="zh-CN" sz="12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Td</a:t>
            </a:r>
            <a:r>
              <a:rPr lang="en-US" altLang="zh-CN" sz="12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” </a:t>
            </a:r>
            <a:r>
              <a:rPr lang="en-US" altLang="zh-CN" sz="12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and condenser mid temperature </a:t>
            </a:r>
            <a:r>
              <a:rPr lang="en-US" altLang="zh-CN" sz="12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“</a:t>
            </a:r>
            <a:r>
              <a:rPr lang="en-US" altLang="zh-CN" sz="1200" b="1" dirty="0" err="1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Tcm</a:t>
            </a:r>
            <a:r>
              <a:rPr lang="en-US" altLang="zh-CN" sz="12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”  </a:t>
            </a:r>
            <a:r>
              <a:rPr lang="en-US" altLang="zh-CN" sz="12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less than the protection value</a:t>
            </a:r>
            <a:r>
              <a:rPr lang="en-US" altLang="zh-CN" sz="105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(super heat), </a:t>
            </a:r>
            <a:r>
              <a:rPr lang="en-US" altLang="zh-CN" sz="12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will stop run to protect compressor ,then </a:t>
            </a:r>
            <a:r>
              <a:rPr lang="en-US" altLang="zh-CN" sz="12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FH</a:t>
            </a:r>
            <a:r>
              <a:rPr lang="en-US" altLang="zh-CN" sz="12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will be displayed </a:t>
            </a:r>
            <a:endParaRPr lang="en-US" altLang="zh-CN" sz="12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椭圆 1"/>
          <p:cNvSpPr/>
          <p:nvPr/>
        </p:nvSpPr>
        <p:spPr bwMode="auto">
          <a:xfrm>
            <a:off x="4354875" y="2069588"/>
            <a:ext cx="396000" cy="180000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3131880" y="3975926"/>
            <a:ext cx="324000" cy="180000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282" y="1754894"/>
            <a:ext cx="1080120" cy="141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标注 3"/>
          <p:cNvSpPr/>
          <p:nvPr/>
        </p:nvSpPr>
        <p:spPr bwMode="auto">
          <a:xfrm>
            <a:off x="1187624" y="1696621"/>
            <a:ext cx="1224136" cy="1523201"/>
          </a:xfrm>
          <a:prstGeom prst="wedgeRectCallout">
            <a:avLst>
              <a:gd name="adj1" fmla="val 207183"/>
              <a:gd name="adj2" fmla="val -20938"/>
            </a:avLst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矩形标注 9"/>
          <p:cNvSpPr/>
          <p:nvPr/>
        </p:nvSpPr>
        <p:spPr bwMode="auto">
          <a:xfrm>
            <a:off x="1187624" y="3468595"/>
            <a:ext cx="1218418" cy="1476000"/>
          </a:xfrm>
          <a:prstGeom prst="wedgeRectCallout">
            <a:avLst>
              <a:gd name="adj1" fmla="val 106884"/>
              <a:gd name="adj2" fmla="val -10250"/>
            </a:avLst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94" y="3524087"/>
            <a:ext cx="1171348" cy="138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562743" y="4713006"/>
            <a:ext cx="23762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smtClean="0">
                <a:solidFill>
                  <a:schemeClr val="bg1">
                    <a:lumMod val="50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48.60k refrigerant diagram reference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04" y="1393202"/>
            <a:ext cx="5133862" cy="269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矩形 33"/>
          <p:cNvSpPr/>
          <p:nvPr/>
        </p:nvSpPr>
        <p:spPr>
          <a:xfrm>
            <a:off x="400446" y="218333"/>
            <a:ext cx="3163442" cy="33855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4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FH 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Trouble </a:t>
            </a:r>
            <a:r>
              <a:rPr lang="en-US" altLang="zh-CN" sz="14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shooting 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reference</a:t>
            </a:r>
            <a:endParaRPr lang="en-US" altLang="zh-CN" sz="1400" b="1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1" y="839204"/>
            <a:ext cx="3600399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AutoNum type="arabicPeriod"/>
            </a:pPr>
            <a:r>
              <a:rPr lang="en-US" altLang="zh-CN" sz="1000" dirty="0" smtClean="0">
                <a:solidFill>
                  <a:srgbClr val="000000"/>
                </a:solidFill>
                <a:ea typeface="Arial Unicode MS" panose="020B0604020202020204" charset="-122"/>
                <a:cs typeface="Arial" panose="020B0604020202020204" pitchFamily="34" charset="0"/>
              </a:rPr>
              <a:t>Check the liquid piping whether short length ( factory test is 5m , too short piping length may cause protection ) </a:t>
            </a:r>
            <a:endParaRPr lang="en-US" altLang="zh-CN" sz="1000" dirty="0" smtClean="0">
              <a:solidFill>
                <a:srgbClr val="000000"/>
              </a:solidFill>
              <a:ea typeface="Arial Unicode MS" panose="020B0604020202020204" charset="-122"/>
              <a:cs typeface="Arial" panose="020B0604020202020204" pitchFamily="34" charset="0"/>
            </a:endParaRPr>
          </a:p>
          <a:p>
            <a:r>
              <a:rPr lang="en-US" altLang="zh-CN" sz="1000" dirty="0">
                <a:solidFill>
                  <a:srgbClr val="000000"/>
                </a:solidFill>
                <a:ea typeface="Arial Unicode MS" panose="020B0604020202020204" charset="-122"/>
                <a:cs typeface="Arial" panose="020B0604020202020204" pitchFamily="34" charset="0"/>
              </a:rPr>
              <a:t>---  </a:t>
            </a:r>
            <a:r>
              <a:rPr lang="en-US" altLang="zh-CN" sz="1000" dirty="0">
                <a:solidFill>
                  <a:srgbClr val="0000FF"/>
                </a:solidFill>
                <a:ea typeface="Arial Unicode MS" panose="020B0604020202020204" charset="-122"/>
                <a:cs typeface="Arial" panose="020B0604020202020204" pitchFamily="34" charset="0"/>
              </a:rPr>
              <a:t>Remove some refrigerant</a:t>
            </a:r>
            <a:endParaRPr lang="en-US" altLang="zh-CN" sz="1000" dirty="0" smtClean="0">
              <a:solidFill>
                <a:srgbClr val="0000FF"/>
              </a:solidFill>
              <a:ea typeface="Arial Unicode MS" panose="020B0604020202020204" charset="-122"/>
              <a:cs typeface="Arial" panose="020B0604020202020204" pitchFamily="34" charset="0"/>
            </a:endParaRPr>
          </a:p>
        </p:txBody>
      </p:sp>
      <p:cxnSp>
        <p:nvCxnSpPr>
          <p:cNvPr id="5" name="直接箭头连接符 4"/>
          <p:cNvCxnSpPr>
            <a:stCxn id="11" idx="1"/>
          </p:cNvCxnSpPr>
          <p:nvPr/>
        </p:nvCxnSpPr>
        <p:spPr bwMode="auto">
          <a:xfrm flipH="1">
            <a:off x="4355976" y="1116203"/>
            <a:ext cx="576065" cy="15275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接箭头连接符 6"/>
          <p:cNvCxnSpPr/>
          <p:nvPr/>
        </p:nvCxnSpPr>
        <p:spPr bwMode="auto">
          <a:xfrm>
            <a:off x="6804248" y="1393202"/>
            <a:ext cx="0" cy="4657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5922218" y="1858928"/>
            <a:ext cx="280446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solidFill>
                  <a:srgbClr val="000000"/>
                </a:solidFill>
                <a:ea typeface="Arial Unicode MS" panose="020B0604020202020204" charset="-122"/>
                <a:cs typeface="Arial" panose="020B0604020202020204" pitchFamily="34" charset="0"/>
              </a:rPr>
              <a:t>2. Check whether indoor fan work normal or not ( fan not work will cause liquid refrigerant back to compressor ) </a:t>
            </a:r>
            <a:endParaRPr lang="en-US" altLang="zh-CN" sz="1000" dirty="0" smtClean="0">
              <a:solidFill>
                <a:srgbClr val="000000"/>
              </a:solidFill>
              <a:ea typeface="Arial Unicode MS" panose="020B0604020202020204" charset="-122"/>
              <a:cs typeface="Arial" panose="020B0604020202020204" pitchFamily="34" charset="0"/>
            </a:endParaRPr>
          </a:p>
          <a:p>
            <a:r>
              <a:rPr lang="en-US" altLang="zh-CN" sz="1000" dirty="0" smtClean="0">
                <a:solidFill>
                  <a:srgbClr val="0000FF"/>
                </a:solidFill>
                <a:ea typeface="Arial Unicode MS" panose="020B0604020202020204" charset="-122"/>
                <a:cs typeface="Arial" panose="020B0604020202020204" pitchFamily="34" charset="0"/>
              </a:rPr>
              <a:t>--- Replace fan motor or fan wheel</a:t>
            </a:r>
            <a:endParaRPr lang="zh-CN" altLang="en-US" sz="1000" dirty="0">
              <a:solidFill>
                <a:srgbClr val="0000FF"/>
              </a:solidFill>
              <a:ea typeface="Arial Unicode MS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99592" y="4091256"/>
            <a:ext cx="23762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smtClean="0">
                <a:solidFill>
                  <a:schemeClr val="bg1">
                    <a:lumMod val="50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48.60k refrigerant diagram reference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0" name="直接箭头连接符 19"/>
          <p:cNvCxnSpPr/>
          <p:nvPr/>
        </p:nvCxnSpPr>
        <p:spPr bwMode="auto">
          <a:xfrm>
            <a:off x="6817171" y="2535094"/>
            <a:ext cx="0" cy="4657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5922217" y="3000820"/>
            <a:ext cx="280446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solidFill>
                  <a:srgbClr val="000000"/>
                </a:solidFill>
                <a:ea typeface="Arial Unicode MS" panose="020B0604020202020204" charset="-122"/>
                <a:cs typeface="Arial" panose="020B0604020202020204" pitchFamily="34" charset="0"/>
              </a:rPr>
              <a:t>3. Ensure add refrigerant according instruction manual , no excessive refrigerant  </a:t>
            </a:r>
            <a:endParaRPr lang="en-US" altLang="zh-CN" sz="1000" dirty="0" smtClean="0">
              <a:solidFill>
                <a:srgbClr val="000000"/>
              </a:solidFill>
              <a:ea typeface="Arial Unicode MS" panose="020B0604020202020204" charset="-122"/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37583"/>
            <a:ext cx="2382019" cy="67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36822" y="218333"/>
            <a:ext cx="6971482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chemeClr val="accent4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3. </a:t>
            </a:r>
            <a:r>
              <a:rPr lang="en-US" altLang="zh-CN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E8  </a:t>
            </a:r>
            <a:r>
              <a:rPr lang="en-US" altLang="zh-CN" sz="1600" b="1" dirty="0" smtClean="0">
                <a:ea typeface="等线" panose="02010600030101010101" pitchFamily="2" charset="-122"/>
                <a:cs typeface="Arial" panose="020B0604020202020204" pitchFamily="34" charset="0"/>
              </a:rPr>
              <a:t>H</a:t>
            </a:r>
            <a:r>
              <a:rPr lang="en-US" altLang="zh-CN" sz="1600" b="1" dirty="0" smtClean="0">
                <a:ea typeface="宋体" panose="02010600030101010101" pitchFamily="2" charset="-122"/>
                <a:cs typeface="Arial" panose="020B0604020202020204" pitchFamily="34" charset="0"/>
              </a:rPr>
              <a:t>igh </a:t>
            </a:r>
            <a:r>
              <a:rPr lang="en-US" altLang="zh-CN" sz="1600" b="1" dirty="0">
                <a:ea typeface="宋体" panose="02010600030101010101" pitchFamily="2" charset="-122"/>
                <a:cs typeface="Arial" panose="020B0604020202020204" pitchFamily="34" charset="0"/>
              </a:rPr>
              <a:t>temperature protection of </a:t>
            </a:r>
            <a:r>
              <a:rPr lang="en-US" altLang="zh-CN" sz="1600" b="1" dirty="0" smtClean="0">
                <a:ea typeface="宋体" panose="02010600030101010101" pitchFamily="2" charset="-122"/>
                <a:cs typeface="Arial" panose="020B0604020202020204" pitchFamily="34" charset="0"/>
              </a:rPr>
              <a:t>IDU and ODU</a:t>
            </a:r>
            <a:endParaRPr lang="en-US" altLang="zh-CN" sz="1600" b="1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1560" y="627534"/>
            <a:ext cx="820891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logic </a:t>
            </a:r>
            <a:endParaRPr lang="en-US" altLang="zh-CN" sz="1200" b="1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Cooling : </a:t>
            </a:r>
            <a:r>
              <a:rPr lang="en-US" altLang="zh-CN" sz="105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condenser  sensor </a:t>
            </a:r>
            <a:r>
              <a:rPr lang="en-US" altLang="zh-CN" sz="105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“</a:t>
            </a:r>
            <a:r>
              <a:rPr lang="en-US" altLang="zh-CN" sz="1050" b="1" dirty="0" err="1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Tcm</a:t>
            </a:r>
            <a:r>
              <a:rPr lang="en-US" altLang="zh-CN" sz="105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” </a:t>
            </a:r>
            <a:r>
              <a:rPr lang="en-US" altLang="zh-CN" sz="105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or defrosting sensor </a:t>
            </a:r>
            <a:r>
              <a:rPr lang="en-US" altLang="zh-CN" sz="105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“</a:t>
            </a:r>
            <a:r>
              <a:rPr lang="en-US" altLang="zh-CN" sz="1050" b="1" dirty="0" err="1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Tdef</a:t>
            </a:r>
            <a:r>
              <a:rPr lang="en-US" altLang="zh-CN" sz="105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” </a:t>
            </a:r>
            <a:r>
              <a:rPr lang="zh-CN" altLang="en-US" sz="105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05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detected temperature value over the protection value</a:t>
            </a:r>
            <a:endParaRPr lang="en-US" altLang="zh-CN" sz="105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Heating:  evaporator mid temperature sensor </a:t>
            </a:r>
            <a:r>
              <a: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“Tem”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detected  temperature over the protection value</a:t>
            </a:r>
            <a:endParaRPr lang="en-US" altLang="zh-CN" sz="11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will stop run due to run out range of compression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ratio, </a:t>
            </a:r>
            <a:r>
              <a:rPr lang="en-US" altLang="zh-CN" sz="11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E8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will be displayed</a:t>
            </a:r>
            <a:endParaRPr lang="en-US" altLang="zh-CN" sz="110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27584" y="1667940"/>
            <a:ext cx="7657083" cy="3237451"/>
            <a:chOff x="827584" y="1667940"/>
            <a:chExt cx="7657083" cy="3237451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446" y="3787052"/>
              <a:ext cx="1038266" cy="1070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6025" y="1748108"/>
              <a:ext cx="1325116" cy="1351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矩形标注 1"/>
            <p:cNvSpPr/>
            <p:nvPr/>
          </p:nvSpPr>
          <p:spPr bwMode="auto">
            <a:xfrm>
              <a:off x="6972499" y="1667940"/>
              <a:ext cx="1512168" cy="1512168"/>
            </a:xfrm>
            <a:prstGeom prst="wedgeRectCallout">
              <a:avLst>
                <a:gd name="adj1" fmla="val -70521"/>
                <a:gd name="adj2" fmla="val 60815"/>
              </a:avLst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827584" y="1995686"/>
              <a:ext cx="7344816" cy="2909705"/>
              <a:chOff x="827584" y="1995686"/>
              <a:chExt cx="7344816" cy="2909705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592" y="2191475"/>
                <a:ext cx="1080120" cy="1419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矩形标注 15"/>
              <p:cNvSpPr/>
              <p:nvPr/>
            </p:nvSpPr>
            <p:spPr bwMode="auto">
              <a:xfrm>
                <a:off x="827584" y="2139702"/>
                <a:ext cx="1224136" cy="1523201"/>
              </a:xfrm>
              <a:prstGeom prst="wedgeRectCallout">
                <a:avLst>
                  <a:gd name="adj1" fmla="val 154616"/>
                  <a:gd name="adj2" fmla="val -37007"/>
                </a:avLst>
              </a:prstGeom>
              <a:noFill/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 bwMode="auto">
              <a:xfrm>
                <a:off x="1115616" y="2658166"/>
                <a:ext cx="576064" cy="48964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 bwMode="auto">
              <a:xfrm>
                <a:off x="7596336" y="2427734"/>
                <a:ext cx="576064" cy="48964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7744" y="1995686"/>
                <a:ext cx="4654954" cy="27576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椭圆 18"/>
              <p:cNvSpPr/>
              <p:nvPr/>
            </p:nvSpPr>
            <p:spPr bwMode="auto">
              <a:xfrm>
                <a:off x="3347864" y="2249588"/>
                <a:ext cx="396000" cy="180000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B05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 bwMode="auto">
              <a:xfrm>
                <a:off x="6300192" y="3284509"/>
                <a:ext cx="396000" cy="180000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B05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 bwMode="auto">
              <a:xfrm>
                <a:off x="1115615" y="4261549"/>
                <a:ext cx="576064" cy="244824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标注 20"/>
              <p:cNvSpPr/>
              <p:nvPr/>
            </p:nvSpPr>
            <p:spPr bwMode="auto">
              <a:xfrm>
                <a:off x="827584" y="3744773"/>
                <a:ext cx="1224136" cy="1160618"/>
              </a:xfrm>
              <a:prstGeom prst="wedgeRectCallout">
                <a:avLst>
                  <a:gd name="adj1" fmla="val 209083"/>
                  <a:gd name="adj2" fmla="val -146158"/>
                </a:avLst>
              </a:prstGeom>
              <a:noFill/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 bwMode="auto">
              <a:xfrm>
                <a:off x="3822563" y="2421751"/>
                <a:ext cx="396000" cy="180000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B05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3" name="矩形 22"/>
          <p:cNvSpPr/>
          <p:nvPr/>
        </p:nvSpPr>
        <p:spPr>
          <a:xfrm>
            <a:off x="2699792" y="4713006"/>
            <a:ext cx="23762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smtClean="0">
                <a:solidFill>
                  <a:schemeClr val="bg1">
                    <a:lumMod val="50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48.60k refrigerant diagram reference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47184" y="298058"/>
            <a:ext cx="1605562" cy="400105"/>
          </a:xfrm>
          <a:prstGeom prst="rect">
            <a:avLst/>
          </a:prstGeom>
          <a:ln>
            <a:noFill/>
          </a:ln>
        </p:spPr>
        <p:txBody>
          <a:bodyPr wrap="none" lIns="121917" tIns="60958" rIns="121917" bIns="60958">
            <a:spAutoFit/>
          </a:bodyPr>
          <a:lstStyle/>
          <a:p>
            <a:r>
              <a:rPr lang="en-US" altLang="zh-CN" b="1" dirty="0">
                <a:ea typeface="等线" panose="02010600030101010101" pitchFamily="2" charset="-122"/>
                <a:cs typeface="Arial" panose="020B0604020202020204" pitchFamily="34" charset="0"/>
              </a:rPr>
              <a:t>1.Multimeter</a:t>
            </a:r>
            <a:endParaRPr lang="en-US" altLang="zh-CN" b="1" dirty="0"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9552" y="698163"/>
            <a:ext cx="7882938" cy="33855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400" b="1" dirty="0">
                <a:ea typeface="等线" panose="02010600030101010101" pitchFamily="2" charset="-122"/>
                <a:cs typeface="Arial" panose="020B0604020202020204" pitchFamily="34" charset="0"/>
              </a:rPr>
              <a:t>Function </a:t>
            </a:r>
            <a:r>
              <a:rPr lang="zh-CN" altLang="en-US" sz="1400" b="1" dirty="0" smtClean="0">
                <a:ea typeface="等线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en-US" altLang="zh-CN" sz="1400" b="1" dirty="0" smtClean="0">
                <a:ea typeface="等线" panose="02010600030101010101" pitchFamily="2" charset="-122"/>
                <a:cs typeface="Arial" panose="020B0604020202020204" pitchFamily="34" charset="0"/>
              </a:rPr>
              <a:t>test </a:t>
            </a:r>
            <a:r>
              <a:rPr lang="en-US" altLang="zh-CN" sz="1400" b="1" dirty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resistance , current , voltage </a:t>
            </a:r>
            <a:r>
              <a:rPr lang="en-US" altLang="zh-CN" sz="1400" b="1" dirty="0">
                <a:ea typeface="等线" panose="02010600030101010101" pitchFamily="2" charset="-122"/>
                <a:cs typeface="Arial" panose="020B0604020202020204" pitchFamily="34" charset="0"/>
              </a:rPr>
              <a:t>,etc.</a:t>
            </a:r>
            <a:endParaRPr lang="en-US" altLang="zh-CN" sz="1400" b="1" dirty="0"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14659" y="1337052"/>
            <a:ext cx="6132724" cy="3189712"/>
            <a:chOff x="1795133" y="2096842"/>
            <a:chExt cx="7025339" cy="4572518"/>
          </a:xfrm>
        </p:grpSpPr>
        <p:sp>
          <p:nvSpPr>
            <p:cNvPr id="23" name="矩形 22"/>
            <p:cNvSpPr/>
            <p:nvPr/>
          </p:nvSpPr>
          <p:spPr>
            <a:xfrm>
              <a:off x="4849954" y="4739079"/>
              <a:ext cx="3970518" cy="661806"/>
            </a:xfrm>
            <a:prstGeom prst="rect">
              <a:avLst/>
            </a:prstGeom>
            <a:ln w="127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1200" dirty="0" smtClean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4. </a:t>
              </a:r>
              <a:r>
                <a:rPr lang="en-US" altLang="zh-CN" sz="12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Switch to </a:t>
              </a:r>
              <a:r>
                <a:rPr lang="en-US" altLang="zh-CN" sz="1200" b="1" dirty="0" smtClean="0">
                  <a:solidFill>
                    <a:srgbClr val="0000FF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A</a:t>
              </a:r>
              <a:r>
                <a:rPr lang="en-US" altLang="zh-CN" sz="1200" dirty="0" smtClean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12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to test </a:t>
              </a:r>
              <a:r>
                <a:rPr lang="en-US" altLang="zh-CN" sz="1200" b="1" dirty="0" smtClean="0">
                  <a:solidFill>
                    <a:srgbClr val="0000FF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current</a:t>
              </a:r>
              <a:endParaRPr lang="en-US" altLang="zh-CN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r>
                <a:rPr lang="en-US" altLang="zh-CN" sz="1200" b="1" dirty="0" smtClean="0">
                  <a:solidFill>
                    <a:srgbClr val="0000FF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Note</a:t>
              </a:r>
              <a:r>
                <a:rPr lang="zh-CN" altLang="en-US" sz="1200" b="1" dirty="0" smtClean="0">
                  <a:solidFill>
                    <a:srgbClr val="0000FF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：</a:t>
              </a:r>
              <a:r>
                <a:rPr lang="en-US" altLang="zh-CN" sz="1200" dirty="0" smtClean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Choose DC </a:t>
              </a:r>
              <a:r>
                <a:rPr lang="en-US" altLang="zh-CN" sz="12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or </a:t>
              </a:r>
              <a:r>
                <a:rPr lang="en-US" altLang="zh-CN" sz="1200" dirty="0" smtClean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AC </a:t>
              </a:r>
              <a:r>
                <a:rPr lang="en-US" altLang="zh-CN" sz="12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according to </a:t>
              </a:r>
              <a:r>
                <a:rPr lang="en-US" altLang="zh-CN" sz="1200" dirty="0" smtClean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demand</a:t>
              </a:r>
              <a:endPara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658" b="99507" l="3762" r="97492">
                          <a14:backgroundMark x1="94671" y1="96875" x2="82132" y2="990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33" y="2096842"/>
              <a:ext cx="1895377" cy="4572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/>
          </p:nvSpPr>
          <p:spPr bwMode="auto">
            <a:xfrm>
              <a:off x="2362513" y="3760178"/>
              <a:ext cx="337114" cy="296127"/>
            </a:xfrm>
            <a:prstGeom prst="rect">
              <a:avLst/>
            </a:prstGeom>
            <a:noFill/>
            <a:ln w="254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14" name="直接箭头连接符 13"/>
            <p:cNvCxnSpPr>
              <a:stCxn id="13" idx="0"/>
              <a:endCxn id="21" idx="1"/>
            </p:cNvCxnSpPr>
            <p:nvPr/>
          </p:nvCxnSpPr>
          <p:spPr>
            <a:xfrm flipV="1">
              <a:off x="2531070" y="2341821"/>
              <a:ext cx="2318882" cy="1418357"/>
            </a:xfrm>
            <a:prstGeom prst="straightConnector1">
              <a:avLst/>
            </a:prstGeom>
            <a:ln w="1270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>
              <a:stCxn id="17" idx="1"/>
              <a:endCxn id="22" idx="1"/>
            </p:cNvCxnSpPr>
            <p:nvPr/>
          </p:nvCxnSpPr>
          <p:spPr>
            <a:xfrm flipV="1">
              <a:off x="3360131" y="3138484"/>
              <a:ext cx="1467298" cy="912976"/>
            </a:xfrm>
            <a:prstGeom prst="straightConnector1">
              <a:avLst/>
            </a:prstGeom>
            <a:ln w="127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 bwMode="auto">
            <a:xfrm>
              <a:off x="3025673" y="4365129"/>
              <a:ext cx="451163" cy="435985"/>
            </a:xfrm>
            <a:prstGeom prst="rect">
              <a:avLst/>
            </a:prstGeom>
            <a:noFill/>
            <a:ln w="25400" cap="flat" cmpd="sng" algn="ctr">
              <a:solidFill>
                <a:srgbClr val="FFC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 bwMode="auto">
            <a:xfrm flipH="1">
              <a:off x="2747198" y="3742705"/>
              <a:ext cx="612933" cy="617508"/>
            </a:xfrm>
            <a:prstGeom prst="rect">
              <a:avLst/>
            </a:prstGeom>
            <a:noFill/>
            <a:ln w="2540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2250970" y="5232673"/>
              <a:ext cx="897314" cy="519586"/>
            </a:xfrm>
            <a:prstGeom prst="rect">
              <a:avLst/>
            </a:prstGeom>
            <a:noFill/>
            <a:ln w="25400" cap="flat" cmpd="sng" algn="ctr">
              <a:solidFill>
                <a:srgbClr val="0070C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19" name="直接箭头连接符 18"/>
            <p:cNvCxnSpPr>
              <a:stCxn id="18" idx="3"/>
              <a:endCxn id="23" idx="1"/>
            </p:cNvCxnSpPr>
            <p:nvPr/>
          </p:nvCxnSpPr>
          <p:spPr>
            <a:xfrm flipV="1">
              <a:off x="3148284" y="5069982"/>
              <a:ext cx="1701670" cy="422483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>
              <a:stCxn id="16" idx="3"/>
              <a:endCxn id="24" idx="1"/>
            </p:cNvCxnSpPr>
            <p:nvPr/>
          </p:nvCxnSpPr>
          <p:spPr>
            <a:xfrm flipV="1">
              <a:off x="3476837" y="4059591"/>
              <a:ext cx="1373117" cy="523530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/>
            <p:cNvSpPr/>
            <p:nvPr/>
          </p:nvSpPr>
          <p:spPr>
            <a:xfrm>
              <a:off x="4849952" y="2143278"/>
              <a:ext cx="3970520" cy="397084"/>
            </a:xfrm>
            <a:prstGeom prst="rect">
              <a:avLst/>
            </a:prstGeom>
            <a:ln w="127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1200" dirty="0" smtClean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1. </a:t>
              </a:r>
              <a:r>
                <a:rPr lang="en-US" altLang="zh-CN" sz="1200" b="1" dirty="0" smtClean="0">
                  <a:solidFill>
                    <a:srgbClr val="0000FF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Rest to “OFF” </a:t>
              </a:r>
              <a:r>
                <a:rPr lang="en-US" altLang="zh-CN" sz="1200" dirty="0" smtClean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before start testing</a:t>
              </a:r>
              <a:endParaRPr lang="en-US" altLang="zh-CN" sz="1200" dirty="0" smtClean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4827429" y="2807580"/>
              <a:ext cx="3993040" cy="661806"/>
            </a:xfrm>
            <a:prstGeom prst="rect">
              <a:avLst/>
            </a:prstGeom>
            <a:ln w="127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1200" dirty="0" smtClean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2. Switch to</a:t>
              </a:r>
              <a:r>
                <a:rPr lang="zh-CN" altLang="en-US" sz="12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dirty="0" smtClean="0">
                  <a:solidFill>
                    <a:srgbClr val="0000FF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 </a:t>
              </a:r>
              <a:r>
                <a:rPr lang="en-US" altLang="zh-CN" sz="1200" dirty="0" smtClean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before testing </a:t>
              </a:r>
              <a:r>
                <a:rPr lang="en-US" altLang="zh-CN" sz="1200" b="1" dirty="0" smtClean="0">
                  <a:solidFill>
                    <a:srgbClr val="0000FF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voltage</a:t>
              </a:r>
              <a:r>
                <a:rPr lang="en-US" altLang="zh-CN" sz="1200" dirty="0" smtClean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</a:t>
              </a:r>
              <a:endParaRPr lang="en-US" altLang="zh-CN" sz="1200" dirty="0" smtClean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r>
                <a:rPr lang="en-US" altLang="zh-CN" sz="1200" b="1" dirty="0">
                  <a:solidFill>
                    <a:srgbClr val="0000FF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Note</a:t>
              </a:r>
              <a:r>
                <a:rPr lang="zh-CN" altLang="en-US" sz="1200" b="1" dirty="0" smtClean="0">
                  <a:solidFill>
                    <a:srgbClr val="0000FF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：</a:t>
              </a:r>
              <a:r>
                <a:rPr lang="en-US" altLang="zh-CN" sz="1200" dirty="0" smtClean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Choose </a:t>
              </a:r>
              <a:r>
                <a:rPr lang="en-US" altLang="zh-CN" sz="12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DC or AC according to </a:t>
              </a:r>
              <a:r>
                <a:rPr lang="en-US" altLang="zh-CN" sz="1200" dirty="0" smtClean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demand</a:t>
              </a:r>
              <a:endPara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4849954" y="3861048"/>
              <a:ext cx="3970518" cy="397084"/>
            </a:xfrm>
            <a:prstGeom prst="rect">
              <a:avLst/>
            </a:prstGeom>
            <a:ln w="127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1200" dirty="0" smtClean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3. Switch to </a:t>
              </a:r>
              <a:r>
                <a:rPr lang="en-US" altLang="zh-CN" sz="1200" b="1" dirty="0">
                  <a:solidFill>
                    <a:srgbClr val="0000FF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Ω</a:t>
              </a:r>
              <a:r>
                <a:rPr lang="en-US" altLang="zh-CN" sz="1200" dirty="0" smtClean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to test </a:t>
              </a:r>
              <a:r>
                <a:rPr lang="en-US" altLang="zh-CN" sz="1200" b="1" dirty="0" smtClean="0">
                  <a:solidFill>
                    <a:srgbClr val="0000FF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resistance</a:t>
              </a:r>
              <a:r>
                <a:rPr lang="en-US" altLang="zh-CN" sz="1200" dirty="0" smtClean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</a:t>
              </a:r>
              <a:endParaRPr lang="en-US" altLang="zh-CN" sz="12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32950"/>
            <a:ext cx="4654954" cy="275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97370" y="218333"/>
            <a:ext cx="3166518" cy="33855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4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E8  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Trouble </a:t>
            </a:r>
            <a:r>
              <a:rPr lang="en-US" altLang="zh-CN" sz="14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shooting 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reference</a:t>
            </a:r>
            <a:endParaRPr lang="en-US" altLang="zh-CN" sz="1400" b="1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6" name="直接箭头连接符 5"/>
          <p:cNvCxnSpPr/>
          <p:nvPr/>
        </p:nvCxnSpPr>
        <p:spPr bwMode="auto">
          <a:xfrm>
            <a:off x="4163181" y="3014527"/>
            <a:ext cx="167449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5842578" y="2773238"/>
            <a:ext cx="2448272" cy="41549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50" dirty="0" smtClean="0">
                <a:solidFill>
                  <a:srgbClr val="000000"/>
                </a:solidFill>
              </a:rPr>
              <a:t>1. Check whether stop valve full opened, ensure full opened</a:t>
            </a:r>
            <a:endParaRPr lang="zh-CN" altLang="en-US" sz="1050" dirty="0">
              <a:solidFill>
                <a:srgbClr val="000000"/>
              </a:solidFill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3911181" y="2397950"/>
            <a:ext cx="252000" cy="972000"/>
          </a:xfrm>
          <a:prstGeom prst="ellipse">
            <a:avLst/>
          </a:prstGeom>
          <a:noFill/>
          <a:ln w="1905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42578" y="1232950"/>
            <a:ext cx="2458609" cy="90024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50" dirty="0" smtClean="0">
                <a:solidFill>
                  <a:srgbClr val="000000"/>
                </a:solidFill>
              </a:rPr>
              <a:t>2. Check whether condenser side blocked or </a:t>
            </a:r>
            <a:r>
              <a:rPr lang="en-US" altLang="zh-CN" sz="1050" dirty="0">
                <a:solidFill>
                  <a:srgbClr val="000000"/>
                </a:solidFill>
              </a:rPr>
              <a:t>dirty ( </a:t>
            </a:r>
            <a:r>
              <a:rPr lang="en-US" altLang="zh-CN" sz="1050" dirty="0">
                <a:solidFill>
                  <a:srgbClr val="FF0000"/>
                </a:solidFill>
              </a:rPr>
              <a:t>poor heat exchange</a:t>
            </a:r>
            <a:r>
              <a:rPr lang="en-US" altLang="zh-CN" sz="1050" dirty="0">
                <a:solidFill>
                  <a:srgbClr val="000000"/>
                </a:solidFill>
              </a:rPr>
              <a:t>)</a:t>
            </a:r>
            <a:endParaRPr lang="en-US" altLang="zh-CN" sz="1050" dirty="0">
              <a:solidFill>
                <a:srgbClr val="000000"/>
              </a:solidFill>
            </a:endParaRPr>
          </a:p>
          <a:p>
            <a:r>
              <a:rPr lang="en-US" altLang="zh-CN" sz="1050" dirty="0" smtClean="0">
                <a:solidFill>
                  <a:srgbClr val="000000"/>
                </a:solidFill>
              </a:rPr>
              <a:t> </a:t>
            </a:r>
            <a:endParaRPr lang="en-US" altLang="zh-CN" sz="1050" dirty="0" smtClean="0">
              <a:solidFill>
                <a:srgbClr val="000000"/>
              </a:solidFill>
            </a:endParaRPr>
          </a:p>
          <a:p>
            <a:r>
              <a:rPr lang="en-US" altLang="zh-CN" sz="1050" dirty="0" smtClean="0">
                <a:solidFill>
                  <a:srgbClr val="000000"/>
                </a:solidFill>
              </a:rPr>
              <a:t>3. </a:t>
            </a:r>
            <a:r>
              <a:rPr lang="en-US" altLang="zh-CN" sz="1050" dirty="0">
                <a:solidFill>
                  <a:srgbClr val="000000"/>
                </a:solidFill>
              </a:rPr>
              <a:t>Power reset , turn on unit , </a:t>
            </a:r>
            <a:r>
              <a:rPr lang="en-US" altLang="zh-CN" sz="1050" dirty="0" smtClean="0">
                <a:solidFill>
                  <a:srgbClr val="000000"/>
                </a:solidFill>
              </a:rPr>
              <a:t>check whether fan motor or fan not working </a:t>
            </a:r>
            <a:endParaRPr lang="zh-CN" altLang="en-US" sz="1050" dirty="0">
              <a:solidFill>
                <a:srgbClr val="000000"/>
              </a:solidFill>
            </a:endParaRPr>
          </a:p>
        </p:txBody>
      </p:sp>
      <p:cxnSp>
        <p:nvCxnSpPr>
          <p:cNvPr id="10" name="直接箭头连接符 9"/>
          <p:cNvCxnSpPr/>
          <p:nvPr/>
        </p:nvCxnSpPr>
        <p:spPr bwMode="auto">
          <a:xfrm>
            <a:off x="2699792" y="1796160"/>
            <a:ext cx="313788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椭圆 11"/>
          <p:cNvSpPr/>
          <p:nvPr/>
        </p:nvSpPr>
        <p:spPr bwMode="auto">
          <a:xfrm>
            <a:off x="3515101" y="2413238"/>
            <a:ext cx="324000" cy="360000"/>
          </a:xfrm>
          <a:prstGeom prst="ellipse">
            <a:avLst/>
          </a:prstGeom>
          <a:noFill/>
          <a:ln w="1905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5101" y="4155926"/>
            <a:ext cx="2448273" cy="43088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50" dirty="0" smtClean="0">
                <a:solidFill>
                  <a:srgbClr val="000000"/>
                </a:solidFill>
              </a:rPr>
              <a:t>4. Check whether </a:t>
            </a:r>
            <a:r>
              <a:rPr lang="en-US" altLang="zh-CN" sz="1050" dirty="0" err="1" smtClean="0">
                <a:solidFill>
                  <a:srgbClr val="000000"/>
                </a:solidFill>
              </a:rPr>
              <a:t>EXV</a:t>
            </a:r>
            <a:r>
              <a:rPr lang="en-US" altLang="zh-CN" sz="1050" dirty="0" smtClean="0">
                <a:solidFill>
                  <a:srgbClr val="000000"/>
                </a:solidFill>
              </a:rPr>
              <a:t> abnormal (closed), --</a:t>
            </a:r>
            <a:r>
              <a:rPr lang="en-US" altLang="zh-CN" sz="1050" dirty="0" smtClean="0">
                <a:solidFill>
                  <a:srgbClr val="0000FF"/>
                </a:solidFill>
              </a:rPr>
              <a:t>replace it </a:t>
            </a:r>
            <a:endParaRPr lang="zh-CN" altLang="en-US" sz="1050" dirty="0">
              <a:solidFill>
                <a:srgbClr val="0000FF"/>
              </a:solidFill>
            </a:endParaRPr>
          </a:p>
        </p:txBody>
      </p:sp>
      <p:cxnSp>
        <p:nvCxnSpPr>
          <p:cNvPr id="14" name="直接箭头连接符 13"/>
          <p:cNvCxnSpPr/>
          <p:nvPr/>
        </p:nvCxnSpPr>
        <p:spPr bwMode="auto">
          <a:xfrm>
            <a:off x="3659148" y="2784616"/>
            <a:ext cx="0" cy="13713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矩形 20"/>
          <p:cNvSpPr/>
          <p:nvPr/>
        </p:nvSpPr>
        <p:spPr>
          <a:xfrm>
            <a:off x="795239" y="605284"/>
            <a:ext cx="14959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Cooling mode error</a:t>
            </a:r>
            <a:endParaRPr lang="zh-CN" altLang="en-US" sz="1200" dirty="0"/>
          </a:p>
        </p:txBody>
      </p:sp>
      <p:sp>
        <p:nvSpPr>
          <p:cNvPr id="16" name="矩形 15"/>
          <p:cNvSpPr/>
          <p:nvPr/>
        </p:nvSpPr>
        <p:spPr>
          <a:xfrm>
            <a:off x="971600" y="4032815"/>
            <a:ext cx="23762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smtClean="0">
                <a:solidFill>
                  <a:schemeClr val="bg1">
                    <a:lumMod val="50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48.60k refrigerant diagram reference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827584" y="714792"/>
            <a:ext cx="15055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Heating mode error</a:t>
            </a:r>
            <a:endParaRPr lang="zh-CN" altLang="en-US" sz="1200" dirty="0"/>
          </a:p>
        </p:txBody>
      </p:sp>
      <p:sp>
        <p:nvSpPr>
          <p:cNvPr id="10" name="矩形 9"/>
          <p:cNvSpPr/>
          <p:nvPr/>
        </p:nvSpPr>
        <p:spPr>
          <a:xfrm>
            <a:off x="397370" y="218333"/>
            <a:ext cx="3166518" cy="33855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4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E8  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Trouble </a:t>
            </a:r>
            <a:r>
              <a:rPr lang="en-US" altLang="zh-CN" sz="14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shooting 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reference</a:t>
            </a:r>
            <a:endParaRPr lang="en-US" altLang="zh-CN" sz="1400" b="1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64310" y="1270181"/>
            <a:ext cx="7715148" cy="2796018"/>
            <a:chOff x="704453" y="1586603"/>
            <a:chExt cx="7715148" cy="2796018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346" y="1624975"/>
              <a:ext cx="4654954" cy="2757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椭圆 11"/>
            <p:cNvSpPr/>
            <p:nvPr/>
          </p:nvSpPr>
          <p:spPr bwMode="auto">
            <a:xfrm>
              <a:off x="3823126" y="2823806"/>
              <a:ext cx="423194" cy="252000"/>
            </a:xfrm>
            <a:prstGeom prst="ellipse">
              <a:avLst/>
            </a:prstGeom>
            <a:noFill/>
            <a:ln w="1905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endParaRPr lang="zh-CN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07841" y="3425879"/>
              <a:ext cx="2811760" cy="36933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rgbClr val="000000"/>
                  </a:solidFill>
                </a:rPr>
                <a:t>3. Check whether EXV abnormal (</a:t>
              </a:r>
              <a:r>
                <a:rPr lang="en-US" altLang="zh-CN" sz="900" dirty="0" smtClean="0">
                  <a:solidFill>
                    <a:srgbClr val="FF0000"/>
                  </a:solidFill>
                </a:rPr>
                <a:t>closed</a:t>
              </a:r>
              <a:r>
                <a:rPr lang="en-US" altLang="zh-CN" sz="900" dirty="0" smtClean="0">
                  <a:solidFill>
                    <a:srgbClr val="000000"/>
                  </a:solidFill>
                </a:rPr>
                <a:t>), </a:t>
              </a:r>
              <a:endParaRPr lang="en-US" altLang="zh-CN" sz="900" dirty="0" smtClean="0">
                <a:solidFill>
                  <a:srgbClr val="000000"/>
                </a:solidFill>
              </a:endParaRPr>
            </a:p>
            <a:p>
              <a:r>
                <a:rPr lang="en-US" altLang="zh-CN" sz="900" dirty="0">
                  <a:solidFill>
                    <a:srgbClr val="000000"/>
                  </a:solidFill>
                </a:rPr>
                <a:t> </a:t>
              </a:r>
              <a:r>
                <a:rPr lang="en-US" altLang="zh-CN" sz="900" dirty="0" smtClean="0">
                  <a:solidFill>
                    <a:srgbClr val="000000"/>
                  </a:solidFill>
                </a:rPr>
                <a:t>    --</a:t>
              </a:r>
              <a:r>
                <a:rPr lang="en-US" altLang="zh-CN" sz="900" dirty="0" smtClean="0">
                  <a:solidFill>
                    <a:srgbClr val="0000FF"/>
                  </a:solidFill>
                </a:rPr>
                <a:t>replace it </a:t>
              </a:r>
              <a:endParaRPr lang="zh-CN" altLang="en-US" sz="900" dirty="0">
                <a:solidFill>
                  <a:srgbClr val="0000FF"/>
                </a:solidFill>
              </a:endParaRPr>
            </a:p>
          </p:txBody>
        </p:sp>
        <p:cxnSp>
          <p:nvCxnSpPr>
            <p:cNvPr id="14" name="直接箭头连接符 13"/>
            <p:cNvCxnSpPr/>
            <p:nvPr/>
          </p:nvCxnSpPr>
          <p:spPr bwMode="auto">
            <a:xfrm>
              <a:off x="4139952" y="3075806"/>
              <a:ext cx="1467889" cy="5655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TextBox 16"/>
            <p:cNvSpPr txBox="1"/>
            <p:nvPr/>
          </p:nvSpPr>
          <p:spPr>
            <a:xfrm>
              <a:off x="5607841" y="1586603"/>
              <a:ext cx="2811760" cy="78483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AutoNum type="arabicPeriod"/>
              </a:pPr>
              <a:r>
                <a:rPr lang="en-US" altLang="zh-CN" sz="900" dirty="0" smtClean="0">
                  <a:solidFill>
                    <a:srgbClr val="000000"/>
                  </a:solidFill>
                </a:rPr>
                <a:t>Check </a:t>
              </a:r>
              <a:r>
                <a:rPr lang="en-US" altLang="zh-CN" sz="900" dirty="0">
                  <a:solidFill>
                    <a:srgbClr val="000000"/>
                  </a:solidFill>
                </a:rPr>
                <a:t>whether evaporator side blocked or dirty </a:t>
              </a:r>
              <a:r>
                <a:rPr lang="en-US" altLang="zh-CN" sz="900" dirty="0" smtClean="0">
                  <a:solidFill>
                    <a:srgbClr val="000000"/>
                  </a:solidFill>
                </a:rPr>
                <a:t>( </a:t>
              </a:r>
              <a:r>
                <a:rPr lang="en-US" altLang="zh-CN" sz="900" dirty="0" smtClean="0">
                  <a:solidFill>
                    <a:srgbClr val="FF0000"/>
                  </a:solidFill>
                </a:rPr>
                <a:t>poor </a:t>
              </a:r>
              <a:r>
                <a:rPr lang="en-US" altLang="zh-CN" sz="900" dirty="0">
                  <a:solidFill>
                    <a:srgbClr val="FF0000"/>
                  </a:solidFill>
                </a:rPr>
                <a:t>heat </a:t>
              </a:r>
              <a:r>
                <a:rPr lang="en-US" altLang="zh-CN" sz="900" dirty="0" smtClean="0">
                  <a:solidFill>
                    <a:srgbClr val="FF0000"/>
                  </a:solidFill>
                </a:rPr>
                <a:t>exchange</a:t>
              </a:r>
              <a:r>
                <a:rPr lang="en-US" altLang="zh-CN" sz="900" dirty="0" smtClean="0">
                  <a:solidFill>
                    <a:srgbClr val="000000"/>
                  </a:solidFill>
                </a:rPr>
                <a:t>)</a:t>
              </a:r>
              <a:endParaRPr lang="en-US" altLang="zh-CN" sz="900" dirty="0" smtClean="0">
                <a:solidFill>
                  <a:srgbClr val="000000"/>
                </a:solidFill>
              </a:endParaRPr>
            </a:p>
            <a:p>
              <a:endParaRPr lang="en-US" altLang="zh-CN" sz="900" dirty="0">
                <a:solidFill>
                  <a:srgbClr val="000000"/>
                </a:solidFill>
              </a:endParaRPr>
            </a:p>
            <a:p>
              <a:r>
                <a:rPr lang="en-US" altLang="zh-CN" sz="900" dirty="0" smtClean="0">
                  <a:solidFill>
                    <a:srgbClr val="000000"/>
                  </a:solidFill>
                </a:rPr>
                <a:t>2. </a:t>
              </a:r>
              <a:r>
                <a:rPr lang="en-US" altLang="zh-CN" sz="900" dirty="0">
                  <a:solidFill>
                    <a:srgbClr val="000000"/>
                  </a:solidFill>
                </a:rPr>
                <a:t>Power reset , turn on unit , c</a:t>
              </a:r>
              <a:r>
                <a:rPr lang="en-US" altLang="zh-CN" sz="900" dirty="0" smtClean="0">
                  <a:solidFill>
                    <a:srgbClr val="000000"/>
                  </a:solidFill>
                </a:rPr>
                <a:t>heck </a:t>
              </a:r>
              <a:r>
                <a:rPr lang="en-US" altLang="zh-CN" sz="900" dirty="0">
                  <a:solidFill>
                    <a:srgbClr val="000000"/>
                  </a:solidFill>
                </a:rPr>
                <a:t>whether </a:t>
              </a:r>
              <a:r>
                <a:rPr lang="en-US" altLang="zh-CN" sz="900" dirty="0" smtClean="0">
                  <a:solidFill>
                    <a:srgbClr val="000000"/>
                  </a:solidFill>
                </a:rPr>
                <a:t>IDU fan </a:t>
              </a:r>
              <a:r>
                <a:rPr lang="en-US" altLang="zh-CN" sz="900" dirty="0">
                  <a:solidFill>
                    <a:srgbClr val="000000"/>
                  </a:solidFill>
                </a:rPr>
                <a:t>motor or fan not working </a:t>
              </a:r>
              <a:endParaRPr lang="zh-CN" altLang="en-US" sz="900" dirty="0">
                <a:solidFill>
                  <a:srgbClr val="000000"/>
                </a:solidFill>
              </a:endParaRPr>
            </a:p>
          </p:txBody>
        </p:sp>
        <p:cxnSp>
          <p:nvCxnSpPr>
            <p:cNvPr id="18" name="直接箭头连接符 17"/>
            <p:cNvCxnSpPr/>
            <p:nvPr/>
          </p:nvCxnSpPr>
          <p:spPr bwMode="auto">
            <a:xfrm flipV="1">
              <a:off x="5887268" y="2372871"/>
              <a:ext cx="0" cy="59063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" name="直接箭头连接符 4"/>
            <p:cNvCxnSpPr/>
            <p:nvPr/>
          </p:nvCxnSpPr>
          <p:spPr bwMode="auto">
            <a:xfrm>
              <a:off x="3635896" y="3651870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3353963" y="3690309"/>
              <a:ext cx="10679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rgbClr val="FF0000"/>
                  </a:solidFill>
                </a:rPr>
                <a:t>Heating refrigerant </a:t>
              </a:r>
              <a:endParaRPr lang="en-US" altLang="zh-CN" sz="800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altLang="zh-CN" sz="800" dirty="0" smtClean="0">
                  <a:solidFill>
                    <a:srgbClr val="FF0000"/>
                  </a:solidFill>
                </a:rPr>
                <a:t>flow direction </a:t>
              </a:r>
              <a:endParaRPr lang="zh-CN" altLang="en-US" sz="800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直接箭头连接符 18"/>
            <p:cNvCxnSpPr/>
            <p:nvPr/>
          </p:nvCxnSpPr>
          <p:spPr bwMode="auto">
            <a:xfrm flipH="1">
              <a:off x="4479112" y="2711849"/>
              <a:ext cx="504056" cy="720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Box 20"/>
            <p:cNvSpPr txBox="1"/>
            <p:nvPr/>
          </p:nvSpPr>
          <p:spPr>
            <a:xfrm rot="21037422">
              <a:off x="4267461" y="2359902"/>
              <a:ext cx="10390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rgbClr val="FF0000"/>
                  </a:solidFill>
                </a:rPr>
                <a:t>Heating refrigerant</a:t>
              </a:r>
              <a:endParaRPr lang="en-US" altLang="zh-CN" sz="800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altLang="zh-CN" sz="800" dirty="0" smtClean="0">
                  <a:solidFill>
                    <a:srgbClr val="FF0000"/>
                  </a:solidFill>
                </a:rPr>
                <a:t> flow direction </a:t>
              </a:r>
              <a:endParaRPr lang="zh-CN" altLang="en-US" sz="800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直接箭头连接符 21"/>
            <p:cNvCxnSpPr/>
            <p:nvPr/>
          </p:nvCxnSpPr>
          <p:spPr bwMode="auto">
            <a:xfrm>
              <a:off x="1772374" y="2372871"/>
              <a:ext cx="0" cy="4109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Box 23"/>
            <p:cNvSpPr txBox="1"/>
            <p:nvPr/>
          </p:nvSpPr>
          <p:spPr>
            <a:xfrm>
              <a:off x="704453" y="2409299"/>
              <a:ext cx="10679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rgbClr val="FF0000"/>
                  </a:solidFill>
                </a:rPr>
                <a:t>Heating refrigerant </a:t>
              </a:r>
              <a:endParaRPr lang="en-US" altLang="zh-CN" sz="800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altLang="zh-CN" sz="800" dirty="0" smtClean="0">
                  <a:solidFill>
                    <a:srgbClr val="FF0000"/>
                  </a:solidFill>
                </a:rPr>
                <a:t>flow direction </a:t>
              </a:r>
              <a:endParaRPr lang="zh-CN" altLang="en-US" sz="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1518316" y="4220564"/>
            <a:ext cx="23762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smtClean="0">
                <a:solidFill>
                  <a:schemeClr val="bg1">
                    <a:lumMod val="50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48.60k refrigerant diagram reference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1000">
              <a:schemeClr val="bg1"/>
            </a:gs>
            <a:gs pos="8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接连接符 50"/>
          <p:cNvCxnSpPr/>
          <p:nvPr/>
        </p:nvCxnSpPr>
        <p:spPr bwMode="auto">
          <a:xfrm flipV="1">
            <a:off x="1046593" y="995958"/>
            <a:ext cx="713419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直接连接符 51"/>
          <p:cNvCxnSpPr/>
          <p:nvPr/>
        </p:nvCxnSpPr>
        <p:spPr bwMode="auto">
          <a:xfrm>
            <a:off x="1046593" y="923950"/>
            <a:ext cx="1086004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矩形 52"/>
          <p:cNvSpPr/>
          <p:nvPr/>
        </p:nvSpPr>
        <p:spPr>
          <a:xfrm>
            <a:off x="2142204" y="626626"/>
            <a:ext cx="1426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5B9BD5">
                    <a:lumMod val="50000"/>
                  </a:srgbClr>
                </a:solidFill>
                <a:cs typeface="Arial" panose="020B0604020202020204" pitchFamily="34" charset="0"/>
              </a:rPr>
              <a:t>CONTENT</a:t>
            </a:r>
            <a:endParaRPr lang="en-US" altLang="ko-KR" sz="2000" b="1" dirty="0">
              <a:solidFill>
                <a:srgbClr val="5B9BD5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1" name="表格 20"/>
          <p:cNvGraphicFramePr>
            <a:graphicFrameLocks noGrp="1"/>
          </p:cNvGraphicFramePr>
          <p:nvPr/>
        </p:nvGraphicFramePr>
        <p:xfrm>
          <a:off x="3569198" y="2730772"/>
          <a:ext cx="4603202" cy="14611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1842"/>
                <a:gridCol w="3911360"/>
              </a:tblGrid>
              <a:tr h="350532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</a:t>
                      </a:r>
                      <a:endParaRPr lang="zh-CN" sz="10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/>
                        <a:cs typeface="Arial" panose="020B0604020202020204" pitchFamily="34" charset="0"/>
                      </a:endParaRPr>
                    </a:p>
                  </a:txBody>
                  <a:tcPr marL="33926" marR="339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Fault code description</a:t>
                      </a:r>
                      <a:endParaRPr lang="zh-CN" sz="10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/>
                        <a:cs typeface="Arial" panose="020B0604020202020204" pitchFamily="34" charset="0"/>
                      </a:endParaRPr>
                    </a:p>
                  </a:txBody>
                  <a:tcPr marL="33926" marR="339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870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0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H1</a:t>
                      </a:r>
                      <a:endParaRPr lang="zh-CN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High pressure Switch Protection</a:t>
                      </a:r>
                      <a:endParaRPr lang="zh-CN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16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H4</a:t>
                      </a:r>
                      <a:endParaRPr lang="zh-CN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Low pressure switch protection</a:t>
                      </a:r>
                      <a:endParaRPr lang="zh-CN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20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E1</a:t>
                      </a:r>
                      <a:endParaRPr lang="en-US" sz="1000" b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/>
                          <a:cs typeface="Arial" panose="020B0604020202020204" pitchFamily="34" charset="0"/>
                        </a:rPr>
                        <a:t>Fault of four way valve</a:t>
                      </a:r>
                      <a:endParaRPr lang="zh-CN" sz="10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2" name="组合 21"/>
          <p:cNvGrpSpPr/>
          <p:nvPr/>
        </p:nvGrpSpPr>
        <p:grpSpPr>
          <a:xfrm>
            <a:off x="1043608" y="1026736"/>
            <a:ext cx="1296144" cy="903065"/>
            <a:chOff x="515977" y="1935858"/>
            <a:chExt cx="2000572" cy="1645730"/>
          </a:xfrm>
          <a:solidFill>
            <a:schemeClr val="bg1"/>
          </a:solidFill>
        </p:grpSpPr>
        <p:pic>
          <p:nvPicPr>
            <p:cNvPr id="23" name="Picture 3" descr="C:\Users\shenkaiqi\Desktop\39a86e38-c00d-44d2-8c2e-9a16536473d1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02" b="90000" l="1552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757" y="1935858"/>
              <a:ext cx="911099" cy="958327"/>
            </a:xfrm>
            <a:prstGeom prst="rect">
              <a:avLst/>
            </a:prstGeom>
            <a:grpFill/>
          </p:spPr>
        </p:pic>
        <p:sp>
          <p:nvSpPr>
            <p:cNvPr id="24" name="矩形 23"/>
            <p:cNvSpPr/>
            <p:nvPr/>
          </p:nvSpPr>
          <p:spPr>
            <a:xfrm>
              <a:off x="515977" y="2776598"/>
              <a:ext cx="2000572" cy="80499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Error </a:t>
              </a:r>
              <a:r>
                <a:rPr lang="en-US" altLang="zh-CN" sz="900" b="1" dirty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code </a:t>
              </a:r>
              <a:endParaRPr lang="en-US" altLang="zh-CN" sz="9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7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T</a:t>
              </a:r>
              <a:r>
                <a:rPr lang="en-US" altLang="zh-CN" sz="7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  <a:sym typeface="+mn-ea"/>
                </a:rPr>
                <a:t>rouble shooting guide</a:t>
              </a:r>
              <a:endParaRPr lang="en-US" altLang="zh-CN" sz="7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55576" y="2103714"/>
            <a:ext cx="2232000" cy="2088199"/>
            <a:chOff x="2295586" y="1533683"/>
            <a:chExt cx="2392313" cy="2088199"/>
          </a:xfrm>
        </p:grpSpPr>
        <p:grpSp>
          <p:nvGrpSpPr>
            <p:cNvPr id="26" name="组合 25"/>
            <p:cNvGrpSpPr/>
            <p:nvPr/>
          </p:nvGrpSpPr>
          <p:grpSpPr>
            <a:xfrm>
              <a:off x="2295586" y="1533683"/>
              <a:ext cx="2392313" cy="1728127"/>
              <a:chOff x="2295586" y="1533683"/>
              <a:chExt cx="2392313" cy="1728127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2295586" y="1533683"/>
                <a:ext cx="2392313" cy="1368087"/>
                <a:chOff x="2295586" y="1533683"/>
                <a:chExt cx="2392313" cy="1368087"/>
              </a:xfrm>
            </p:grpSpPr>
            <p:grpSp>
              <p:nvGrpSpPr>
                <p:cNvPr id="30" name="组合 29"/>
                <p:cNvGrpSpPr/>
                <p:nvPr/>
              </p:nvGrpSpPr>
              <p:grpSpPr>
                <a:xfrm>
                  <a:off x="2295586" y="1533683"/>
                  <a:ext cx="2378572" cy="1008048"/>
                  <a:chOff x="3386052" y="1582294"/>
                  <a:chExt cx="2378572" cy="1008048"/>
                </a:xfrm>
              </p:grpSpPr>
              <p:grpSp>
                <p:nvGrpSpPr>
                  <p:cNvPr id="32" name="组合 31"/>
                  <p:cNvGrpSpPr/>
                  <p:nvPr/>
                </p:nvGrpSpPr>
                <p:grpSpPr>
                  <a:xfrm>
                    <a:off x="3386052" y="1582294"/>
                    <a:ext cx="2376264" cy="1008048"/>
                    <a:chOff x="5330268" y="1273879"/>
                    <a:chExt cx="2376264" cy="885531"/>
                  </a:xfrm>
                </p:grpSpPr>
                <p:sp>
                  <p:nvSpPr>
                    <p:cNvPr id="34" name="圆角矩形 33"/>
                    <p:cNvSpPr/>
                    <p:nvPr/>
                  </p:nvSpPr>
                  <p:spPr>
                    <a:xfrm>
                      <a:off x="5332575" y="1273879"/>
                      <a:ext cx="2365918" cy="252997"/>
                    </a:xfrm>
                    <a:prstGeom prst="roundRect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lIns="147679" tIns="45716" rIns="91432" bIns="45716" rtlCol="0" anchor="ctr"/>
                    <a:lstStyle/>
                    <a:p>
                      <a:r>
                        <a:rPr lang="en-US" altLang="ko-KR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Temp. sensor fault </a:t>
                      </a:r>
                      <a:r>
                        <a:rPr lang="en-US" altLang="ko-K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(7) </a:t>
                      </a:r>
                      <a:endParaRPr lang="en-US" altLang="ko-KR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5" name="圆角矩形 34"/>
                    <p:cNvSpPr/>
                    <p:nvPr/>
                  </p:nvSpPr>
                  <p:spPr>
                    <a:xfrm>
                      <a:off x="5330268" y="1906413"/>
                      <a:ext cx="2376264" cy="252997"/>
                    </a:xfrm>
                    <a:prstGeom prst="roundRect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lIns="147679" tIns="45716" rIns="91432" bIns="45716" rtlCol="0" anchor="ctr"/>
                    <a:lstStyle/>
                    <a:p>
                      <a:r>
                        <a:rPr lang="en-US" altLang="ko-K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Indoor unit fault (10)</a:t>
                      </a:r>
                      <a:endParaRPr lang="en-US" altLang="ko-KR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3" name="圆角矩形 32"/>
                  <p:cNvSpPr/>
                  <p:nvPr/>
                </p:nvSpPr>
                <p:spPr>
                  <a:xfrm>
                    <a:off x="3388359" y="1942333"/>
                    <a:ext cx="2376265" cy="288000"/>
                  </a:xfrm>
                  <a:prstGeom prst="round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lIns="147679" tIns="45716" rIns="91432" bIns="45716" rtlCol="0" anchor="ctr"/>
                  <a:lstStyle/>
                  <a:p>
                    <a:r>
                      <a:rPr lang="en-US" altLang="ko-KR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Communication fault </a:t>
                    </a:r>
                    <a:r>
                      <a:rPr lang="en-US" altLang="ko-KR" sz="11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(4) </a:t>
                    </a:r>
                    <a:endParaRPr lang="en-US" altLang="ko-KR" sz="1100" b="1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1" name="圆角矩形 30"/>
                <p:cNvSpPr/>
                <p:nvPr/>
              </p:nvSpPr>
              <p:spPr>
                <a:xfrm>
                  <a:off x="2311636" y="2613770"/>
                  <a:ext cx="2376263" cy="288000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lIns="147679" tIns="45716" rIns="91432" bIns="45716" rtlCol="0" anchor="ctr"/>
                <a:lstStyle/>
                <a:p>
                  <a:r>
                    <a:rPr lang="en-US" altLang="ko-KR" sz="1100" b="1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Refrigerant circuit </a:t>
                  </a:r>
                  <a:r>
                    <a:rPr lang="en-US" altLang="ko-KR" sz="11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fault (3)</a:t>
                  </a:r>
                  <a:endParaRPr lang="en-US" altLang="ko-KR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9" name="圆角矩形 28"/>
              <p:cNvSpPr/>
              <p:nvPr/>
            </p:nvSpPr>
            <p:spPr>
              <a:xfrm>
                <a:off x="2302135" y="2973810"/>
                <a:ext cx="2376263" cy="288000"/>
              </a:xfrm>
              <a:prstGeom prst="roundRect">
                <a:avLst/>
              </a:prstGeom>
              <a:solidFill>
                <a:srgbClr val="E9662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147679" tIns="45716" rIns="91432" bIns="45716" rtlCol="0" anchor="ctr"/>
              <a:lstStyle/>
              <a:p>
                <a:r>
                  <a:rPr lang="en-US" altLang="ko-KR" sz="11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ODU </a:t>
                </a:r>
                <a:r>
                  <a:rPr lang="en-US" altLang="zh-CN" sz="11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component </a:t>
                </a:r>
                <a:r>
                  <a:rPr lang="en-US" altLang="ko-KR" sz="11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fault (3)</a:t>
                </a:r>
                <a:endParaRPr lang="en-US" altLang="ko-KR" sz="11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圆角矩形 26"/>
            <p:cNvSpPr/>
            <p:nvPr/>
          </p:nvSpPr>
          <p:spPr>
            <a:xfrm>
              <a:off x="2302135" y="3333882"/>
              <a:ext cx="2376263" cy="2880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47679" tIns="45716" rIns="91432" bIns="45716" rtlCol="0" anchor="ctr"/>
            <a:lstStyle/>
            <a:p>
              <a:r>
                <a:rPr lang="en-US" altLang="ko-KR" sz="11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ODU </a:t>
              </a:r>
              <a:r>
                <a:rPr lang="en-US" altLang="zh-CN" sz="11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electric control fault (16)</a:t>
              </a:r>
              <a:endParaRPr lang="en-US" altLang="zh-CN" sz="11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右箭头 35"/>
          <p:cNvSpPr/>
          <p:nvPr/>
        </p:nvSpPr>
        <p:spPr bwMode="auto">
          <a:xfrm>
            <a:off x="3131840" y="3596177"/>
            <a:ext cx="288032" cy="25201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4814" y="218333"/>
            <a:ext cx="5675338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1. </a:t>
            </a:r>
            <a:r>
              <a:rPr lang="en-US" altLang="zh-CN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H1</a:t>
            </a:r>
            <a:r>
              <a:rPr lang="en-US" altLang="zh-CN" sz="14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High pressure 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switch protection</a:t>
            </a:r>
            <a:endParaRPr lang="en-US" altLang="zh-CN" sz="1400" b="1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4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2. </a:t>
            </a:r>
            <a:r>
              <a:rPr lang="en-US" altLang="zh-CN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H4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Low  </a:t>
            </a:r>
            <a:r>
              <a:rPr lang="en-US" altLang="zh-CN" sz="14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pressure 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switch protection </a:t>
            </a:r>
            <a:endParaRPr lang="en-US" altLang="zh-CN" sz="1400" b="1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552" y="842541"/>
            <a:ext cx="527000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HP and LP switch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connection ports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on PCB are </a:t>
            </a:r>
            <a:r>
              <a:rPr lang="en-US" altLang="zh-CN" sz="1100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normally </a:t>
            </a:r>
            <a:r>
              <a:rPr lang="en-US" altLang="zh-CN" sz="1100" dirty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closed circuit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endParaRPr lang="en-US" altLang="zh-CN" sz="11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once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be disconnected then </a:t>
            </a:r>
            <a:r>
              <a:rPr lang="en-US" altLang="zh-CN" sz="1100" b="1" dirty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1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H1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and</a:t>
            </a:r>
            <a:r>
              <a:rPr lang="en-US" altLang="zh-CN" sz="11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H4</a:t>
            </a:r>
            <a:r>
              <a:rPr lang="en-US" altLang="zh-CN" sz="11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will be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displayed   </a:t>
            </a:r>
            <a:endParaRPr lang="en-US" altLang="zh-CN" sz="1100" dirty="0">
              <a:solidFill>
                <a:srgbClr val="FF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5220072" y="992433"/>
          <a:ext cx="3024337" cy="85437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008112"/>
                <a:gridCol w="936104"/>
                <a:gridCol w="1080121"/>
              </a:tblGrid>
              <a:tr h="3127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ODU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pressure switch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pressure switch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256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en-US" altLang="zh-CN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,18,24</a:t>
                      </a:r>
                      <a:r>
                        <a:rPr lang="en-US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30.36.42.48.60K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CN" altLang="en-US" sz="1100" b="0" i="0" u="none" strike="noStrike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CN" altLang="en-US" sz="1100" b="0" i="0" u="none" strike="noStrike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242" y="2171319"/>
            <a:ext cx="2304256" cy="237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922" y="2232031"/>
            <a:ext cx="1872208" cy="225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6537514" y="3860300"/>
            <a:ext cx="1085554" cy="2616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LP switch Port</a:t>
            </a:r>
            <a:endParaRPr lang="zh-CN" altLang="en-US" sz="11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37514" y="4209133"/>
            <a:ext cx="1109599" cy="2616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HP switch Port</a:t>
            </a:r>
            <a:endParaRPr lang="zh-CN" altLang="en-US" sz="11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7" name="直接箭头连接符 6"/>
          <p:cNvCxnSpPr>
            <a:endCxn id="9" idx="1"/>
          </p:cNvCxnSpPr>
          <p:nvPr/>
        </p:nvCxnSpPr>
        <p:spPr bwMode="auto">
          <a:xfrm>
            <a:off x="5521568" y="3572268"/>
            <a:ext cx="1015946" cy="4188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箭头连接符 12"/>
          <p:cNvCxnSpPr>
            <a:endCxn id="10" idx="1"/>
          </p:cNvCxnSpPr>
          <p:nvPr/>
        </p:nvCxnSpPr>
        <p:spPr bwMode="auto">
          <a:xfrm>
            <a:off x="5521568" y="3860300"/>
            <a:ext cx="1015946" cy="4796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任意多边形 16"/>
          <p:cNvSpPr/>
          <p:nvPr/>
        </p:nvSpPr>
        <p:spPr bwMode="auto">
          <a:xfrm>
            <a:off x="2386152" y="2468871"/>
            <a:ext cx="3009900" cy="1032927"/>
          </a:xfrm>
          <a:custGeom>
            <a:avLst/>
            <a:gdLst>
              <a:gd name="connsiteX0" fmla="*/ 0 w 3009900"/>
              <a:gd name="connsiteY0" fmla="*/ 283627 h 1032927"/>
              <a:gd name="connsiteX1" fmla="*/ 133350 w 3009900"/>
              <a:gd name="connsiteY1" fmla="*/ 118527 h 1032927"/>
              <a:gd name="connsiteX2" fmla="*/ 546100 w 3009900"/>
              <a:gd name="connsiteY2" fmla="*/ 29627 h 1032927"/>
              <a:gd name="connsiteX3" fmla="*/ 1174750 w 3009900"/>
              <a:gd name="connsiteY3" fmla="*/ 651927 h 1032927"/>
              <a:gd name="connsiteX4" fmla="*/ 2374900 w 3009900"/>
              <a:gd name="connsiteY4" fmla="*/ 969427 h 1032927"/>
              <a:gd name="connsiteX5" fmla="*/ 3009900 w 3009900"/>
              <a:gd name="connsiteY5" fmla="*/ 1032927 h 103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9900" h="1032927">
                <a:moveTo>
                  <a:pt x="0" y="283627"/>
                </a:moveTo>
                <a:cubicBezTo>
                  <a:pt x="21166" y="222243"/>
                  <a:pt x="42333" y="160860"/>
                  <a:pt x="133350" y="118527"/>
                </a:cubicBezTo>
                <a:cubicBezTo>
                  <a:pt x="224367" y="76194"/>
                  <a:pt x="372533" y="-59273"/>
                  <a:pt x="546100" y="29627"/>
                </a:cubicBezTo>
                <a:cubicBezTo>
                  <a:pt x="719667" y="118527"/>
                  <a:pt x="869950" y="495294"/>
                  <a:pt x="1174750" y="651927"/>
                </a:cubicBezTo>
                <a:cubicBezTo>
                  <a:pt x="1479550" y="808560"/>
                  <a:pt x="2069042" y="905927"/>
                  <a:pt x="2374900" y="969427"/>
                </a:cubicBezTo>
                <a:cubicBezTo>
                  <a:pt x="2680758" y="1032927"/>
                  <a:pt x="2845329" y="1032927"/>
                  <a:pt x="3009900" y="1032927"/>
                </a:cubicBezTo>
              </a:path>
            </a:pathLst>
          </a:custGeom>
          <a:noFill/>
          <a:ln w="1905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8" name="任意多边形 17"/>
          <p:cNvSpPr/>
          <p:nvPr/>
        </p:nvSpPr>
        <p:spPr bwMode="auto">
          <a:xfrm>
            <a:off x="2544902" y="2593788"/>
            <a:ext cx="2857500" cy="977860"/>
          </a:xfrm>
          <a:custGeom>
            <a:avLst/>
            <a:gdLst>
              <a:gd name="connsiteX0" fmla="*/ 0 w 2857500"/>
              <a:gd name="connsiteY0" fmla="*/ 177760 h 977860"/>
              <a:gd name="connsiteX1" fmla="*/ 152400 w 2857500"/>
              <a:gd name="connsiteY1" fmla="*/ 50760 h 977860"/>
              <a:gd name="connsiteX2" fmla="*/ 323850 w 2857500"/>
              <a:gd name="connsiteY2" fmla="*/ 12660 h 977860"/>
              <a:gd name="connsiteX3" fmla="*/ 571500 w 2857500"/>
              <a:gd name="connsiteY3" fmla="*/ 260310 h 977860"/>
              <a:gd name="connsiteX4" fmla="*/ 889000 w 2857500"/>
              <a:gd name="connsiteY4" fmla="*/ 533360 h 977860"/>
              <a:gd name="connsiteX5" fmla="*/ 1339850 w 2857500"/>
              <a:gd name="connsiteY5" fmla="*/ 717510 h 977860"/>
              <a:gd name="connsiteX6" fmla="*/ 2114550 w 2857500"/>
              <a:gd name="connsiteY6" fmla="*/ 888960 h 977860"/>
              <a:gd name="connsiteX7" fmla="*/ 2736850 w 2857500"/>
              <a:gd name="connsiteY7" fmla="*/ 977860 h 977860"/>
              <a:gd name="connsiteX8" fmla="*/ 2857500 w 2857500"/>
              <a:gd name="connsiteY8" fmla="*/ 965160 h 97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7500" h="977860">
                <a:moveTo>
                  <a:pt x="0" y="177760"/>
                </a:moveTo>
                <a:cubicBezTo>
                  <a:pt x="49212" y="128018"/>
                  <a:pt x="98425" y="78277"/>
                  <a:pt x="152400" y="50760"/>
                </a:cubicBezTo>
                <a:cubicBezTo>
                  <a:pt x="206375" y="23243"/>
                  <a:pt x="254000" y="-22265"/>
                  <a:pt x="323850" y="12660"/>
                </a:cubicBezTo>
                <a:cubicBezTo>
                  <a:pt x="393700" y="47585"/>
                  <a:pt x="477308" y="173527"/>
                  <a:pt x="571500" y="260310"/>
                </a:cubicBezTo>
                <a:cubicBezTo>
                  <a:pt x="665692" y="347093"/>
                  <a:pt x="760942" y="457160"/>
                  <a:pt x="889000" y="533360"/>
                </a:cubicBezTo>
                <a:cubicBezTo>
                  <a:pt x="1017058" y="609560"/>
                  <a:pt x="1135592" y="658243"/>
                  <a:pt x="1339850" y="717510"/>
                </a:cubicBezTo>
                <a:cubicBezTo>
                  <a:pt x="1544108" y="776777"/>
                  <a:pt x="1881717" y="845568"/>
                  <a:pt x="2114550" y="888960"/>
                </a:cubicBezTo>
                <a:cubicBezTo>
                  <a:pt x="2347383" y="932352"/>
                  <a:pt x="2613025" y="965160"/>
                  <a:pt x="2736850" y="977860"/>
                </a:cubicBezTo>
                <a:lnTo>
                  <a:pt x="2857500" y="965160"/>
                </a:lnTo>
              </a:path>
            </a:pathLst>
          </a:custGeom>
          <a:noFill/>
          <a:ln w="1905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9" name="任意多边形 18"/>
          <p:cNvSpPr/>
          <p:nvPr/>
        </p:nvSpPr>
        <p:spPr bwMode="auto">
          <a:xfrm>
            <a:off x="2227402" y="3376076"/>
            <a:ext cx="3194050" cy="444444"/>
          </a:xfrm>
          <a:custGeom>
            <a:avLst/>
            <a:gdLst>
              <a:gd name="connsiteX0" fmla="*/ 0 w 3194050"/>
              <a:gd name="connsiteY0" fmla="*/ 367022 h 444444"/>
              <a:gd name="connsiteX1" fmla="*/ 177800 w 3194050"/>
              <a:gd name="connsiteY1" fmla="*/ 113022 h 444444"/>
              <a:gd name="connsiteX2" fmla="*/ 546100 w 3194050"/>
              <a:gd name="connsiteY2" fmla="*/ 11422 h 444444"/>
              <a:gd name="connsiteX3" fmla="*/ 1250950 w 3194050"/>
              <a:gd name="connsiteY3" fmla="*/ 367022 h 444444"/>
              <a:gd name="connsiteX4" fmla="*/ 2203450 w 3194050"/>
              <a:gd name="connsiteY4" fmla="*/ 443222 h 444444"/>
              <a:gd name="connsiteX5" fmla="*/ 3194050 w 3194050"/>
              <a:gd name="connsiteY5" fmla="*/ 335272 h 44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4050" h="444444">
                <a:moveTo>
                  <a:pt x="0" y="367022"/>
                </a:moveTo>
                <a:cubicBezTo>
                  <a:pt x="43391" y="269655"/>
                  <a:pt x="86783" y="172289"/>
                  <a:pt x="177800" y="113022"/>
                </a:cubicBezTo>
                <a:cubicBezTo>
                  <a:pt x="268817" y="53755"/>
                  <a:pt x="367242" y="-30911"/>
                  <a:pt x="546100" y="11422"/>
                </a:cubicBezTo>
                <a:cubicBezTo>
                  <a:pt x="724958" y="53755"/>
                  <a:pt x="974725" y="295055"/>
                  <a:pt x="1250950" y="367022"/>
                </a:cubicBezTo>
                <a:cubicBezTo>
                  <a:pt x="1527175" y="438989"/>
                  <a:pt x="1879600" y="448514"/>
                  <a:pt x="2203450" y="443222"/>
                </a:cubicBezTo>
                <a:cubicBezTo>
                  <a:pt x="2527300" y="437930"/>
                  <a:pt x="2860675" y="386601"/>
                  <a:pt x="3194050" y="335272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20" name="任意多边形 19"/>
          <p:cNvSpPr/>
          <p:nvPr/>
        </p:nvSpPr>
        <p:spPr bwMode="auto">
          <a:xfrm>
            <a:off x="2386152" y="3473751"/>
            <a:ext cx="3041650" cy="421819"/>
          </a:xfrm>
          <a:custGeom>
            <a:avLst/>
            <a:gdLst>
              <a:gd name="connsiteX0" fmla="*/ 0 w 3041650"/>
              <a:gd name="connsiteY0" fmla="*/ 237597 h 421819"/>
              <a:gd name="connsiteX1" fmla="*/ 190500 w 3041650"/>
              <a:gd name="connsiteY1" fmla="*/ 34397 h 421819"/>
              <a:gd name="connsiteX2" fmla="*/ 438150 w 3041650"/>
              <a:gd name="connsiteY2" fmla="*/ 28047 h 421819"/>
              <a:gd name="connsiteX3" fmla="*/ 952500 w 3041650"/>
              <a:gd name="connsiteY3" fmla="*/ 313797 h 421819"/>
              <a:gd name="connsiteX4" fmla="*/ 1955800 w 3041650"/>
              <a:gd name="connsiteY4" fmla="*/ 421747 h 421819"/>
              <a:gd name="connsiteX5" fmla="*/ 3041650 w 3041650"/>
              <a:gd name="connsiteY5" fmla="*/ 301097 h 42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1650" h="421819">
                <a:moveTo>
                  <a:pt x="0" y="237597"/>
                </a:moveTo>
                <a:cubicBezTo>
                  <a:pt x="58737" y="153459"/>
                  <a:pt x="117475" y="69322"/>
                  <a:pt x="190500" y="34397"/>
                </a:cubicBezTo>
                <a:cubicBezTo>
                  <a:pt x="263525" y="-528"/>
                  <a:pt x="311150" y="-18520"/>
                  <a:pt x="438150" y="28047"/>
                </a:cubicBezTo>
                <a:cubicBezTo>
                  <a:pt x="565150" y="74614"/>
                  <a:pt x="699559" y="248180"/>
                  <a:pt x="952500" y="313797"/>
                </a:cubicBezTo>
                <a:cubicBezTo>
                  <a:pt x="1205441" y="379414"/>
                  <a:pt x="1607608" y="423864"/>
                  <a:pt x="1955800" y="421747"/>
                </a:cubicBezTo>
                <a:cubicBezTo>
                  <a:pt x="2303992" y="419630"/>
                  <a:pt x="3041650" y="301097"/>
                  <a:pt x="3041650" y="301097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 dirty="0" smtClean="0">
              <a:solidFill>
                <a:srgbClr val="00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291920" y="4550344"/>
            <a:ext cx="2271776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Main PCB( </a:t>
            </a:r>
            <a:r>
              <a:rPr lang="en-US" altLang="zh-CN" sz="105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30.36,42K reference</a:t>
            </a:r>
            <a:r>
              <a:rPr lang="en-US" altLang="zh-CN" sz="12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)</a:t>
            </a:r>
            <a:endParaRPr lang="zh-CN" altLang="en-US" sz="12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" name="矩形标注 20"/>
          <p:cNvSpPr/>
          <p:nvPr/>
        </p:nvSpPr>
        <p:spPr bwMode="auto">
          <a:xfrm>
            <a:off x="1266722" y="2214432"/>
            <a:ext cx="878304" cy="297552"/>
          </a:xfrm>
          <a:prstGeom prst="wedgeRectCallout">
            <a:avLst>
              <a:gd name="adj1" fmla="val 86624"/>
              <a:gd name="adj2" fmla="val 22243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1200" dirty="0" smtClean="0">
                <a:solidFill>
                  <a:srgbClr val="000000"/>
                </a:solidFill>
              </a:rPr>
              <a:t>LP switch</a:t>
            </a:r>
            <a:endParaRPr lang="zh-CN" alt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25" name="矩形标注 24"/>
          <p:cNvSpPr/>
          <p:nvPr/>
        </p:nvSpPr>
        <p:spPr bwMode="auto">
          <a:xfrm>
            <a:off x="1281026" y="4191162"/>
            <a:ext cx="864000" cy="297552"/>
          </a:xfrm>
          <a:prstGeom prst="wedgeRectCallout">
            <a:avLst>
              <a:gd name="adj1" fmla="val 68239"/>
              <a:gd name="adj2" fmla="val -112807"/>
            </a:avLst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1200" dirty="0" smtClean="0">
                <a:solidFill>
                  <a:srgbClr val="000000"/>
                </a:solidFill>
              </a:rPr>
              <a:t>HP switch</a:t>
            </a:r>
            <a:endParaRPr lang="zh-CN" alt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1424" y="4489634"/>
            <a:ext cx="17812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dirty="0" smtClean="0"/>
              <a:t>4.2±0.15Mpa off/disconnected</a:t>
            </a:r>
            <a:endParaRPr lang="en-US" altLang="zh-CN" sz="9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937207" y="1983600"/>
            <a:ext cx="18453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dirty="0" smtClean="0"/>
              <a:t>0.05±0.04Mpa off/disconnected</a:t>
            </a:r>
            <a:endParaRPr lang="en-US" altLang="zh-CN" sz="9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162356" y="1724244"/>
            <a:ext cx="1170512" cy="2616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100" b="1" dirty="0" smtClean="0">
                <a:solidFill>
                  <a:srgbClr val="FFFF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H1</a:t>
            </a:r>
            <a:r>
              <a:rPr lang="zh-CN" altLang="en-US" sz="1100" b="1" dirty="0" smtClean="0">
                <a:solidFill>
                  <a:srgbClr val="FFFF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、 </a:t>
            </a:r>
            <a:r>
              <a:rPr lang="en-US" altLang="zh-CN" sz="1100" b="1" dirty="0" smtClean="0">
                <a:solidFill>
                  <a:srgbClr val="FFFF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H4  </a:t>
            </a:r>
            <a:r>
              <a:rPr lang="en-US" altLang="zh-CN" sz="1100" b="1" dirty="0">
                <a:solidFill>
                  <a:srgbClr val="FFFF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</a:t>
            </a:r>
            <a:endParaRPr lang="zh-CN" altLang="en-US" sz="11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48013" y="3102241"/>
            <a:ext cx="15373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ED7D31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Still exists </a:t>
            </a:r>
            <a:endParaRPr lang="en-US" altLang="zh-CN" sz="1100" b="1" dirty="0">
              <a:solidFill>
                <a:srgbClr val="ED7D31">
                  <a:lumMod val="75000"/>
                </a:srgbClr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1" name="直接箭头连接符 20"/>
          <p:cNvCxnSpPr/>
          <p:nvPr/>
        </p:nvCxnSpPr>
        <p:spPr bwMode="auto">
          <a:xfrm>
            <a:off x="1711891" y="2008714"/>
            <a:ext cx="0" cy="369962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矩形 21"/>
          <p:cNvSpPr/>
          <p:nvPr/>
        </p:nvSpPr>
        <p:spPr>
          <a:xfrm>
            <a:off x="835764" y="2403984"/>
            <a:ext cx="2440092" cy="6001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Check HP/LP port and PCB</a:t>
            </a:r>
            <a:endParaRPr lang="en-US" altLang="zh-CN" sz="1100" b="1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Remove wiring</a:t>
            </a:r>
            <a:r>
              <a:rPr lang="zh-CN" altLang="en-US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，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short connect two </a:t>
            </a:r>
            <a:endParaRPr lang="en-US" altLang="zh-CN" sz="11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Point, then power reset ,</a:t>
            </a:r>
            <a:endParaRPr lang="zh-CN" altLang="en-US" sz="1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3" name="直接箭头连接符 22"/>
          <p:cNvCxnSpPr/>
          <p:nvPr/>
        </p:nvCxnSpPr>
        <p:spPr bwMode="auto">
          <a:xfrm>
            <a:off x="1705985" y="3117983"/>
            <a:ext cx="0" cy="369962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矩形 23"/>
          <p:cNvSpPr/>
          <p:nvPr/>
        </p:nvSpPr>
        <p:spPr>
          <a:xfrm>
            <a:off x="890197" y="3487945"/>
            <a:ext cx="1908166" cy="2616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Replace PCB</a:t>
            </a:r>
            <a:endParaRPr lang="zh-CN" altLang="en-US" sz="11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04720" y="2403984"/>
            <a:ext cx="9327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rgbClr val="0070C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No error</a:t>
            </a:r>
            <a:endParaRPr lang="en-US" altLang="zh-CN" sz="1100" b="1" dirty="0">
              <a:solidFill>
                <a:srgbClr val="0070C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7" name="直接箭头连接符 36"/>
          <p:cNvCxnSpPr/>
          <p:nvPr/>
        </p:nvCxnSpPr>
        <p:spPr bwMode="auto">
          <a:xfrm>
            <a:off x="4211960" y="1553095"/>
            <a:ext cx="468000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2F76B7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66" name="直接连接符 15365"/>
          <p:cNvCxnSpPr/>
          <p:nvPr/>
        </p:nvCxnSpPr>
        <p:spPr bwMode="auto">
          <a:xfrm flipH="1">
            <a:off x="4222040" y="1553095"/>
            <a:ext cx="0" cy="11741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2F76B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68" name="直接连接符 15367"/>
          <p:cNvCxnSpPr/>
          <p:nvPr/>
        </p:nvCxnSpPr>
        <p:spPr bwMode="auto">
          <a:xfrm flipH="1">
            <a:off x="3285323" y="2704066"/>
            <a:ext cx="93671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2F76B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矩形 41"/>
          <p:cNvSpPr/>
          <p:nvPr/>
        </p:nvSpPr>
        <p:spPr>
          <a:xfrm>
            <a:off x="4681372" y="1196849"/>
            <a:ext cx="2122877" cy="6001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Check HP/LP switch</a:t>
            </a:r>
            <a:endParaRPr lang="en-US" altLang="zh-CN" sz="1100" b="1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Reconnect switch wiring to PCB</a:t>
            </a:r>
            <a:r>
              <a:rPr lang="zh-CN" altLang="en-US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，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power reset</a:t>
            </a:r>
            <a:endParaRPr lang="zh-CN" altLang="en-US" sz="1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04248" y="1579307"/>
            <a:ext cx="720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ED7D31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</a:t>
            </a:r>
            <a:endParaRPr lang="en-US" altLang="zh-CN" sz="1100" b="1" dirty="0" smtClean="0">
              <a:solidFill>
                <a:srgbClr val="ED7D31">
                  <a:lumMod val="75000"/>
                </a:srgbClr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100" b="1" dirty="0" smtClean="0">
                <a:solidFill>
                  <a:srgbClr val="ED7D31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exists </a:t>
            </a:r>
            <a:endParaRPr lang="en-US" altLang="zh-CN" sz="1100" b="1" dirty="0">
              <a:solidFill>
                <a:srgbClr val="ED7D31">
                  <a:lumMod val="75000"/>
                </a:srgbClr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45" name="直接箭头连接符 44"/>
          <p:cNvCxnSpPr/>
          <p:nvPr/>
        </p:nvCxnSpPr>
        <p:spPr bwMode="auto">
          <a:xfrm>
            <a:off x="5410609" y="1850774"/>
            <a:ext cx="0" cy="420113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2F76B7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直接箭头连接符 45"/>
          <p:cNvCxnSpPr/>
          <p:nvPr/>
        </p:nvCxnSpPr>
        <p:spPr bwMode="auto">
          <a:xfrm>
            <a:off x="6812618" y="1482396"/>
            <a:ext cx="495686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Box 48"/>
          <p:cNvSpPr txBox="1"/>
          <p:nvPr/>
        </p:nvSpPr>
        <p:spPr>
          <a:xfrm>
            <a:off x="5629062" y="1900925"/>
            <a:ext cx="9327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rgbClr val="0070C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No error</a:t>
            </a:r>
            <a:endParaRPr lang="en-US" altLang="zh-CN" sz="1100" b="1" dirty="0">
              <a:solidFill>
                <a:srgbClr val="0070C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308304" y="1266952"/>
            <a:ext cx="1206802" cy="4308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Replace </a:t>
            </a:r>
            <a:endParaRPr lang="en-US" altLang="zh-CN" sz="1100" b="1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HP/LP switch</a:t>
            </a:r>
            <a:endParaRPr lang="zh-CN" altLang="en-US" sz="11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698693" y="2330265"/>
            <a:ext cx="2088233" cy="6001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Check installation of ODU </a:t>
            </a:r>
            <a:endParaRPr lang="en-US" altLang="zh-CN" sz="1100" b="1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Whether poor heat exchange of ODU </a:t>
            </a:r>
            <a:endParaRPr lang="zh-CN" altLang="en-US" sz="1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736383" y="2777148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rgbClr val="ED7D31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Yes </a:t>
            </a:r>
            <a:endParaRPr lang="en-US" altLang="zh-CN" sz="1100" b="1" dirty="0">
              <a:solidFill>
                <a:srgbClr val="ED7D31">
                  <a:lumMod val="75000"/>
                </a:srgbClr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53" name="直接箭头连接符 52"/>
          <p:cNvCxnSpPr/>
          <p:nvPr/>
        </p:nvCxnSpPr>
        <p:spPr bwMode="auto">
          <a:xfrm>
            <a:off x="6812618" y="2630347"/>
            <a:ext cx="495686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矩形 53"/>
          <p:cNvSpPr/>
          <p:nvPr/>
        </p:nvSpPr>
        <p:spPr>
          <a:xfrm>
            <a:off x="7308304" y="2378676"/>
            <a:ext cx="1206802" cy="4308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Improve installation </a:t>
            </a:r>
            <a:endParaRPr lang="zh-CN" altLang="en-US" sz="11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55" name="直接箭头连接符 54"/>
          <p:cNvCxnSpPr/>
          <p:nvPr/>
        </p:nvCxnSpPr>
        <p:spPr bwMode="auto">
          <a:xfrm>
            <a:off x="5410609" y="2951329"/>
            <a:ext cx="0" cy="643902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2F76B7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/>
          <p:nvPr/>
        </p:nvSpPr>
        <p:spPr>
          <a:xfrm>
            <a:off x="5599847" y="3122242"/>
            <a:ext cx="9327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rgbClr val="0070C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No </a:t>
            </a:r>
            <a:endParaRPr lang="en-US" altLang="zh-CN" sz="1100" b="1" dirty="0">
              <a:solidFill>
                <a:srgbClr val="0070C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771115" y="3626728"/>
            <a:ext cx="4743991" cy="7694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Check the refrigerant system</a:t>
            </a:r>
            <a:endParaRPr lang="en-US" altLang="zh-CN" sz="1100" b="1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Whether poor performance of indoor side </a:t>
            </a:r>
            <a:endParaRPr lang="en-US" altLang="zh-CN" sz="11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Whether abnormal current</a:t>
            </a:r>
            <a:r>
              <a:rPr lang="zh-CN" altLang="en-US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、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high pressure value</a:t>
            </a:r>
            <a:endParaRPr lang="en-US" altLang="zh-CN" sz="11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Vacuum pump, Check </a:t>
            </a:r>
            <a:r>
              <a:rPr lang="en-US" altLang="zh-CN" sz="11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Air </a:t>
            </a:r>
            <a:r>
              <a:rPr lang="en-US" altLang="zh-CN" sz="11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tightness, recharging refrigerant </a:t>
            </a:r>
            <a:endParaRPr lang="zh-CN" altLang="en-US" sz="11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76695" y="217591"/>
            <a:ext cx="4383337" cy="33855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4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H1</a:t>
            </a:r>
            <a:r>
              <a:rPr lang="zh-CN" altLang="en-US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H4</a:t>
            </a:r>
            <a:r>
              <a:rPr lang="en-US" altLang="zh-CN" sz="14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Trouble shooting flow 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chart reference</a:t>
            </a:r>
            <a:endParaRPr lang="en-US" altLang="zh-CN" sz="1400" b="1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2311" y="965716"/>
            <a:ext cx="1180077" cy="88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任意多边形 1"/>
          <p:cNvSpPr/>
          <p:nvPr/>
        </p:nvSpPr>
        <p:spPr bwMode="auto">
          <a:xfrm>
            <a:off x="3130356" y="1248322"/>
            <a:ext cx="304225" cy="127132"/>
          </a:xfrm>
          <a:custGeom>
            <a:avLst/>
            <a:gdLst>
              <a:gd name="connsiteX0" fmla="*/ 292319 w 304225"/>
              <a:gd name="connsiteY0" fmla="*/ 24262 h 127132"/>
              <a:gd name="connsiteX1" fmla="*/ 28000 w 304225"/>
              <a:gd name="connsiteY1" fmla="*/ 5212 h 127132"/>
              <a:gd name="connsiteX2" fmla="*/ 18475 w 304225"/>
              <a:gd name="connsiteY2" fmla="*/ 107606 h 127132"/>
              <a:gd name="connsiteX3" fmla="*/ 123250 w 304225"/>
              <a:gd name="connsiteY3" fmla="*/ 126656 h 127132"/>
              <a:gd name="connsiteX4" fmla="*/ 304225 w 304225"/>
              <a:gd name="connsiteY4" fmla="*/ 119512 h 1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25" h="127132">
                <a:moveTo>
                  <a:pt x="292319" y="24262"/>
                </a:moveTo>
                <a:cubicBezTo>
                  <a:pt x="182980" y="7791"/>
                  <a:pt x="73641" y="-8679"/>
                  <a:pt x="28000" y="5212"/>
                </a:cubicBezTo>
                <a:cubicBezTo>
                  <a:pt x="-17641" y="19103"/>
                  <a:pt x="2600" y="87365"/>
                  <a:pt x="18475" y="107606"/>
                </a:cubicBezTo>
                <a:cubicBezTo>
                  <a:pt x="34350" y="127847"/>
                  <a:pt x="75625" y="124672"/>
                  <a:pt x="123250" y="126656"/>
                </a:cubicBezTo>
                <a:cubicBezTo>
                  <a:pt x="170875" y="128640"/>
                  <a:pt x="237550" y="124076"/>
                  <a:pt x="304225" y="119512"/>
                </a:cubicBezTo>
              </a:path>
            </a:pathLst>
          </a:custGeom>
          <a:noFill/>
          <a:ln w="19050" cap="flat" cmpd="sng" algn="ctr">
            <a:solidFill>
              <a:srgbClr val="00FFCC"/>
            </a:solidFill>
            <a:prstDash val="solid"/>
            <a:round/>
            <a:headEnd type="oval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 sz="1600" smtClean="0">
              <a:solidFill>
                <a:srgbClr val="000000"/>
              </a:solidFill>
            </a:endParaRPr>
          </a:p>
        </p:txBody>
      </p:sp>
      <p:sp>
        <p:nvSpPr>
          <p:cNvPr id="29" name="任意多边形 28"/>
          <p:cNvSpPr/>
          <p:nvPr/>
        </p:nvSpPr>
        <p:spPr bwMode="auto">
          <a:xfrm>
            <a:off x="3130356" y="1483529"/>
            <a:ext cx="304225" cy="127132"/>
          </a:xfrm>
          <a:custGeom>
            <a:avLst/>
            <a:gdLst>
              <a:gd name="connsiteX0" fmla="*/ 292319 w 304225"/>
              <a:gd name="connsiteY0" fmla="*/ 24262 h 127132"/>
              <a:gd name="connsiteX1" fmla="*/ 28000 w 304225"/>
              <a:gd name="connsiteY1" fmla="*/ 5212 h 127132"/>
              <a:gd name="connsiteX2" fmla="*/ 18475 w 304225"/>
              <a:gd name="connsiteY2" fmla="*/ 107606 h 127132"/>
              <a:gd name="connsiteX3" fmla="*/ 123250 w 304225"/>
              <a:gd name="connsiteY3" fmla="*/ 126656 h 127132"/>
              <a:gd name="connsiteX4" fmla="*/ 304225 w 304225"/>
              <a:gd name="connsiteY4" fmla="*/ 119512 h 1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25" h="127132">
                <a:moveTo>
                  <a:pt x="292319" y="24262"/>
                </a:moveTo>
                <a:cubicBezTo>
                  <a:pt x="182980" y="7791"/>
                  <a:pt x="73641" y="-8679"/>
                  <a:pt x="28000" y="5212"/>
                </a:cubicBezTo>
                <a:cubicBezTo>
                  <a:pt x="-17641" y="19103"/>
                  <a:pt x="2600" y="87365"/>
                  <a:pt x="18475" y="107606"/>
                </a:cubicBezTo>
                <a:cubicBezTo>
                  <a:pt x="34350" y="127847"/>
                  <a:pt x="75625" y="124672"/>
                  <a:pt x="123250" y="126656"/>
                </a:cubicBezTo>
                <a:cubicBezTo>
                  <a:pt x="170875" y="128640"/>
                  <a:pt x="237550" y="124076"/>
                  <a:pt x="304225" y="119512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 sz="1600" smtClean="0">
              <a:solidFill>
                <a:srgbClr val="000000"/>
              </a:solidFill>
            </a:endParaRPr>
          </a:p>
        </p:txBody>
      </p:sp>
      <p:sp>
        <p:nvSpPr>
          <p:cNvPr id="3" name="矩形标注 2"/>
          <p:cNvSpPr/>
          <p:nvPr/>
        </p:nvSpPr>
        <p:spPr bwMode="auto">
          <a:xfrm>
            <a:off x="2798363" y="915566"/>
            <a:ext cx="1287975" cy="985359"/>
          </a:xfrm>
          <a:prstGeom prst="wedgeRectCallout">
            <a:avLst>
              <a:gd name="adj1" fmla="val -74523"/>
              <a:gd name="adj2" fmla="val 123583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 sz="16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6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346" y="1624975"/>
            <a:ext cx="4654954" cy="275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23528" y="218333"/>
            <a:ext cx="7043490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3. </a:t>
            </a:r>
            <a:r>
              <a:rPr lang="en-US" altLang="zh-CN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E1 </a:t>
            </a:r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Fault </a:t>
            </a:r>
            <a:r>
              <a:rPr lang="en-US" altLang="zh-CN" sz="16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of four way </a:t>
            </a:r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valve</a:t>
            </a:r>
            <a:endParaRPr lang="en-US" altLang="zh-CN" sz="1600" b="1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1560" y="680958"/>
            <a:ext cx="115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logic </a:t>
            </a:r>
            <a:endParaRPr lang="en-US" altLang="zh-CN" sz="1200" b="1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1560" y="987574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altLang="zh-CN" sz="12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Heating mode</a:t>
            </a:r>
            <a:r>
              <a:rPr lang="zh-CN" altLang="en-US" sz="12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en-US" altLang="zh-CN" sz="12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evaporator </a:t>
            </a:r>
            <a:r>
              <a:rPr lang="en-US" altLang="zh-CN" sz="12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mid temperature sensor </a:t>
            </a:r>
            <a:r>
              <a:rPr lang="en-US" altLang="zh-CN" sz="12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“Tem” </a:t>
            </a:r>
            <a:r>
              <a:rPr lang="en-US" altLang="zh-CN" sz="12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detected  temperature </a:t>
            </a:r>
            <a:r>
              <a:rPr lang="en-US" altLang="zh-CN" sz="12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big different with normal value,</a:t>
            </a:r>
            <a:endParaRPr lang="en-US" altLang="zh-CN" sz="12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fontAlgn="t">
              <a:lnSpc>
                <a:spcPct val="150000"/>
              </a:lnSpc>
            </a:pPr>
            <a:r>
              <a:rPr lang="en-US" altLang="zh-CN" sz="12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E1</a:t>
            </a:r>
            <a:r>
              <a:rPr lang="en-US" altLang="zh-CN" sz="12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will be displayed</a:t>
            </a:r>
            <a:endParaRPr lang="en-US" altLang="zh-CN" sz="12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5508104" y="2857149"/>
            <a:ext cx="504056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4" name="矩形标注 33"/>
          <p:cNvSpPr/>
          <p:nvPr/>
        </p:nvSpPr>
        <p:spPr bwMode="auto">
          <a:xfrm>
            <a:off x="6012160" y="1923678"/>
            <a:ext cx="2304256" cy="573431"/>
          </a:xfrm>
          <a:prstGeom prst="wedgeRectCallout">
            <a:avLst>
              <a:gd name="adj1" fmla="val -55665"/>
              <a:gd name="adj2" fmla="val 106513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ct val="150000"/>
              </a:lnSpc>
            </a:pPr>
            <a:r>
              <a:rPr lang="en-US" altLang="zh-CN" sz="1100" dirty="0" smtClean="0">
                <a:solidFill>
                  <a:srgbClr val="000000"/>
                </a:solidFill>
              </a:rPr>
              <a:t>Normal evaporator temperature about 40</a:t>
            </a:r>
            <a:r>
              <a:rPr lang="zh-CN" altLang="en-US" sz="1100" dirty="0" smtClean="0">
                <a:solidFill>
                  <a:srgbClr val="000000"/>
                </a:solidFill>
              </a:rPr>
              <a:t>℃ </a:t>
            </a:r>
            <a:r>
              <a:rPr lang="en-US" altLang="zh-CN" sz="1100" dirty="0" smtClean="0">
                <a:solidFill>
                  <a:srgbClr val="000000"/>
                </a:solidFill>
              </a:rPr>
              <a:t>in heating mode </a:t>
            </a:r>
            <a:endParaRPr lang="zh-CN" altLang="en-US" sz="1100" dirty="0" smtClean="0">
              <a:solidFill>
                <a:srgbClr val="0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63688" y="4466785"/>
            <a:ext cx="23762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smtClean="0">
                <a:solidFill>
                  <a:schemeClr val="bg1">
                    <a:lumMod val="50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48.60k refrigerant diagram reference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36822" y="218333"/>
            <a:ext cx="3731122" cy="33855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400" b="1" dirty="0" smtClean="0">
                <a:solidFill>
                  <a:srgbClr val="0000FF"/>
                </a:solidFill>
                <a:ea typeface="Arial Unicode MS" panose="020B060402020202020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 smtClean="0">
                <a:solidFill>
                  <a:srgbClr val="FF0000"/>
                </a:solidFill>
                <a:ea typeface="Arial Unicode MS" panose="020B0604020202020204" charset="-122"/>
                <a:cs typeface="Arial" panose="020B0604020202020204" pitchFamily="34" charset="0"/>
              </a:rPr>
              <a:t>E1</a:t>
            </a:r>
            <a:r>
              <a:rPr lang="zh-CN" altLang="en-US" sz="1400" b="1" dirty="0">
                <a:solidFill>
                  <a:srgbClr val="FF0000"/>
                </a:solidFill>
                <a:ea typeface="Arial Unicode MS" panose="020B060402020202020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 smtClean="0">
                <a:solidFill>
                  <a:srgbClr val="000000"/>
                </a:solidFill>
                <a:ea typeface="Arial Unicode MS" panose="020B0604020202020204" charset="-122"/>
                <a:cs typeface="Arial" panose="020B0604020202020204" pitchFamily="34" charset="0"/>
              </a:rPr>
              <a:t>Trouble </a:t>
            </a:r>
            <a:r>
              <a:rPr lang="en-US" altLang="zh-CN" sz="1400" b="1" dirty="0">
                <a:solidFill>
                  <a:srgbClr val="000000"/>
                </a:solidFill>
                <a:ea typeface="Arial Unicode MS" panose="020B0604020202020204" charset="-122"/>
                <a:cs typeface="Arial" panose="020B0604020202020204" pitchFamily="34" charset="0"/>
              </a:rPr>
              <a:t>shooting flow </a:t>
            </a:r>
            <a:r>
              <a:rPr lang="en-US" altLang="zh-CN" sz="1400" b="1" dirty="0" smtClean="0">
                <a:solidFill>
                  <a:srgbClr val="000000"/>
                </a:solidFill>
                <a:ea typeface="Arial Unicode MS" panose="020B0604020202020204" charset="-122"/>
                <a:cs typeface="Arial" panose="020B0604020202020204" pitchFamily="34" charset="0"/>
              </a:rPr>
              <a:t>chart reference</a:t>
            </a:r>
            <a:endParaRPr lang="en-US" altLang="zh-CN" sz="1400" b="1" dirty="0">
              <a:solidFill>
                <a:srgbClr val="000000"/>
              </a:solidFill>
              <a:ea typeface="Arial Unicode MS" panose="020B0604020202020204" charset="-122"/>
              <a:cs typeface="Arial" panose="020B060402020202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356" y="1946881"/>
            <a:ext cx="1368152" cy="116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46881"/>
            <a:ext cx="1566984" cy="183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直接箭头连接符 32"/>
          <p:cNvCxnSpPr>
            <a:endCxn id="38" idx="1"/>
          </p:cNvCxnSpPr>
          <p:nvPr/>
        </p:nvCxnSpPr>
        <p:spPr bwMode="auto">
          <a:xfrm flipV="1">
            <a:off x="3446800" y="1819117"/>
            <a:ext cx="1154896" cy="9499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矩形 33"/>
          <p:cNvSpPr/>
          <p:nvPr/>
        </p:nvSpPr>
        <p:spPr>
          <a:xfrm>
            <a:off x="2457675" y="3124524"/>
            <a:ext cx="10899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Output </a:t>
            </a:r>
            <a:r>
              <a:rPr lang="en-US" altLang="zh-CN" sz="1000" dirty="0" err="1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220V</a:t>
            </a:r>
            <a:r>
              <a:rPr lang="en-US" altLang="zh-CN" sz="10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~</a:t>
            </a:r>
            <a:endParaRPr lang="en-US" altLang="zh-CN" sz="1000" dirty="0">
              <a:solidFill>
                <a:srgbClr val="000000"/>
              </a:solidFill>
            </a:endParaRPr>
          </a:p>
        </p:txBody>
      </p:sp>
      <p:sp>
        <p:nvSpPr>
          <p:cNvPr id="35" name="任意多边形 34"/>
          <p:cNvSpPr/>
          <p:nvPr/>
        </p:nvSpPr>
        <p:spPr bwMode="auto">
          <a:xfrm>
            <a:off x="1444806" y="2082594"/>
            <a:ext cx="1126550" cy="2076693"/>
          </a:xfrm>
          <a:custGeom>
            <a:avLst/>
            <a:gdLst>
              <a:gd name="connsiteX0" fmla="*/ 19110 w 1126550"/>
              <a:gd name="connsiteY0" fmla="*/ 1699809 h 2076693"/>
              <a:gd name="connsiteX1" fmla="*/ 69910 w 1126550"/>
              <a:gd name="connsiteY1" fmla="*/ 2075729 h 2076693"/>
              <a:gd name="connsiteX2" fmla="*/ 588070 w 1126550"/>
              <a:gd name="connsiteY2" fmla="*/ 1760769 h 2076693"/>
              <a:gd name="connsiteX3" fmla="*/ 842070 w 1126550"/>
              <a:gd name="connsiteY3" fmla="*/ 531409 h 2076693"/>
              <a:gd name="connsiteX4" fmla="*/ 984310 w 1126550"/>
              <a:gd name="connsiteY4" fmla="*/ 43729 h 2076693"/>
              <a:gd name="connsiteX5" fmla="*/ 1126550 w 1126550"/>
              <a:gd name="connsiteY5" fmla="*/ 53889 h 207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6550" h="2076693">
                <a:moveTo>
                  <a:pt x="19110" y="1699809"/>
                </a:moveTo>
                <a:cubicBezTo>
                  <a:pt x="-2904" y="1882689"/>
                  <a:pt x="-24917" y="2065569"/>
                  <a:pt x="69910" y="2075729"/>
                </a:cubicBezTo>
                <a:cubicBezTo>
                  <a:pt x="164737" y="2085889"/>
                  <a:pt x="459377" y="2018156"/>
                  <a:pt x="588070" y="1760769"/>
                </a:cubicBezTo>
                <a:cubicBezTo>
                  <a:pt x="716763" y="1503382"/>
                  <a:pt x="776030" y="817582"/>
                  <a:pt x="842070" y="531409"/>
                </a:cubicBezTo>
                <a:cubicBezTo>
                  <a:pt x="908110" y="245236"/>
                  <a:pt x="936897" y="123316"/>
                  <a:pt x="984310" y="43729"/>
                </a:cubicBezTo>
                <a:cubicBezTo>
                  <a:pt x="1031723" y="-35858"/>
                  <a:pt x="1079136" y="9015"/>
                  <a:pt x="1126550" y="53889"/>
                </a:cubicBez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 sz="1600" smtClean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36" name="任意多边形 35"/>
          <p:cNvSpPr/>
          <p:nvPr/>
        </p:nvSpPr>
        <p:spPr bwMode="auto">
          <a:xfrm>
            <a:off x="1395052" y="2175022"/>
            <a:ext cx="1151108" cy="2052912"/>
          </a:xfrm>
          <a:custGeom>
            <a:avLst/>
            <a:gdLst>
              <a:gd name="connsiteX0" fmla="*/ 33508 w 1151108"/>
              <a:gd name="connsiteY0" fmla="*/ 1612244 h 2052912"/>
              <a:gd name="connsiteX1" fmla="*/ 3028 w 1151108"/>
              <a:gd name="connsiteY1" fmla="*/ 1845924 h 2052912"/>
              <a:gd name="connsiteX2" fmla="*/ 43668 w 1151108"/>
              <a:gd name="connsiteY2" fmla="*/ 2038964 h 2052912"/>
              <a:gd name="connsiteX3" fmla="*/ 378948 w 1151108"/>
              <a:gd name="connsiteY3" fmla="*/ 2008484 h 2052912"/>
              <a:gd name="connsiteX4" fmla="*/ 673588 w 1151108"/>
              <a:gd name="connsiteY4" fmla="*/ 1774804 h 2052912"/>
              <a:gd name="connsiteX5" fmla="*/ 846308 w 1151108"/>
              <a:gd name="connsiteY5" fmla="*/ 1226164 h 2052912"/>
              <a:gd name="connsiteX6" fmla="*/ 958068 w 1151108"/>
              <a:gd name="connsiteY6" fmla="*/ 514964 h 2052912"/>
              <a:gd name="connsiteX7" fmla="*/ 1049508 w 1151108"/>
              <a:gd name="connsiteY7" fmla="*/ 108564 h 2052912"/>
              <a:gd name="connsiteX8" fmla="*/ 1100308 w 1151108"/>
              <a:gd name="connsiteY8" fmla="*/ 6964 h 2052912"/>
              <a:gd name="connsiteX9" fmla="*/ 1151108 w 1151108"/>
              <a:gd name="connsiteY9" fmla="*/ 17124 h 205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1108" h="2052912">
                <a:moveTo>
                  <a:pt x="33508" y="1612244"/>
                </a:moveTo>
                <a:cubicBezTo>
                  <a:pt x="17421" y="1693524"/>
                  <a:pt x="1335" y="1774804"/>
                  <a:pt x="3028" y="1845924"/>
                </a:cubicBezTo>
                <a:cubicBezTo>
                  <a:pt x="4721" y="1917044"/>
                  <a:pt x="-18985" y="2011871"/>
                  <a:pt x="43668" y="2038964"/>
                </a:cubicBezTo>
                <a:cubicBezTo>
                  <a:pt x="106321" y="2066057"/>
                  <a:pt x="273961" y="2052511"/>
                  <a:pt x="378948" y="2008484"/>
                </a:cubicBezTo>
                <a:cubicBezTo>
                  <a:pt x="483935" y="1964457"/>
                  <a:pt x="595695" y="1905191"/>
                  <a:pt x="673588" y="1774804"/>
                </a:cubicBezTo>
                <a:cubicBezTo>
                  <a:pt x="751481" y="1644417"/>
                  <a:pt x="798895" y="1436137"/>
                  <a:pt x="846308" y="1226164"/>
                </a:cubicBezTo>
                <a:cubicBezTo>
                  <a:pt x="893721" y="1016191"/>
                  <a:pt x="924201" y="701231"/>
                  <a:pt x="958068" y="514964"/>
                </a:cubicBezTo>
                <a:cubicBezTo>
                  <a:pt x="991935" y="328697"/>
                  <a:pt x="1025801" y="193231"/>
                  <a:pt x="1049508" y="108564"/>
                </a:cubicBezTo>
                <a:cubicBezTo>
                  <a:pt x="1073215" y="23897"/>
                  <a:pt x="1083375" y="22204"/>
                  <a:pt x="1100308" y="6964"/>
                </a:cubicBezTo>
                <a:cubicBezTo>
                  <a:pt x="1117241" y="-8276"/>
                  <a:pt x="1134174" y="4424"/>
                  <a:pt x="1151108" y="17124"/>
                </a:cubicBez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 sz="1600" smtClean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601696" y="1603673"/>
            <a:ext cx="2001276" cy="4308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1. Check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Whether the connection port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is </a:t>
            </a:r>
            <a:r>
              <a:rPr lang="en-US" altLang="zh-CN" sz="110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loose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endParaRPr lang="zh-CN" altLang="en-US" sz="1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矩形标注 5"/>
          <p:cNvSpPr/>
          <p:nvPr/>
        </p:nvSpPr>
        <p:spPr bwMode="auto">
          <a:xfrm>
            <a:off x="1220415" y="1191087"/>
            <a:ext cx="2487489" cy="516567"/>
          </a:xfrm>
          <a:prstGeom prst="wedgeRectCallout">
            <a:avLst>
              <a:gd name="adj1" fmla="val 35475"/>
              <a:gd name="adj2" fmla="val 235435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Four way valve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connection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port, n</a:t>
            </a:r>
            <a:r>
              <a:rPr lang="en-US" altLang="zh-CN" sz="1100" dirty="0">
                <a:solidFill>
                  <a:srgbClr val="000000"/>
                </a:solidFill>
              </a:rPr>
              <a:t>o input signal</a:t>
            </a:r>
            <a:endParaRPr lang="en-US" altLang="zh-CN" sz="1100" dirty="0">
              <a:solidFill>
                <a:srgbClr val="000000"/>
              </a:solidFill>
            </a:endParaRPr>
          </a:p>
          <a:p>
            <a:pPr algn="ctr"/>
            <a:endParaRPr lang="zh-CN" altLang="en-US" sz="1100" dirty="0" smtClean="0">
              <a:solidFill>
                <a:srgbClr val="000000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601696" y="2504413"/>
            <a:ext cx="2001276" cy="4308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2. Remove wiring, test port whether had </a:t>
            </a:r>
            <a:r>
              <a:rPr lang="en-US" altLang="zh-CN" sz="1100" dirty="0" err="1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220V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~ voltage</a:t>
            </a:r>
            <a:endParaRPr lang="zh-CN" altLang="en-US" sz="1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16450" y="1688312"/>
            <a:ext cx="1104790" cy="2616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Reconnect</a:t>
            </a:r>
            <a:endParaRPr lang="en-US" altLang="zh-CN" sz="110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47" name="直接箭头连接符 46"/>
          <p:cNvCxnSpPr>
            <a:stCxn id="38" idx="3"/>
          </p:cNvCxnSpPr>
          <p:nvPr/>
        </p:nvCxnSpPr>
        <p:spPr bwMode="auto">
          <a:xfrm>
            <a:off x="6602972" y="1819117"/>
            <a:ext cx="703218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Box 47"/>
          <p:cNvSpPr txBox="1"/>
          <p:nvPr/>
        </p:nvSpPr>
        <p:spPr>
          <a:xfrm>
            <a:off x="6768296" y="1525208"/>
            <a:ext cx="468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rgbClr val="ED7D31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Yes </a:t>
            </a:r>
            <a:endParaRPr lang="en-US" altLang="zh-CN" sz="1100" b="1" dirty="0">
              <a:solidFill>
                <a:srgbClr val="ED7D31">
                  <a:lumMod val="75000"/>
                </a:srgbClr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58" name="直接箭头连接符 57"/>
          <p:cNvCxnSpPr/>
          <p:nvPr/>
        </p:nvCxnSpPr>
        <p:spPr bwMode="auto">
          <a:xfrm>
            <a:off x="5580112" y="3023267"/>
            <a:ext cx="0" cy="388148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直接箭头连接符 58"/>
          <p:cNvCxnSpPr/>
          <p:nvPr/>
        </p:nvCxnSpPr>
        <p:spPr bwMode="auto">
          <a:xfrm>
            <a:off x="5580112" y="2131927"/>
            <a:ext cx="0" cy="355173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5734372" y="2175022"/>
            <a:ext cx="5719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rgbClr val="5B9BD5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no </a:t>
            </a:r>
            <a:endParaRPr lang="en-US" altLang="zh-CN" sz="1100" b="1" dirty="0">
              <a:solidFill>
                <a:srgbClr val="5B9BD5">
                  <a:lumMod val="75000"/>
                </a:srgbClr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738454" y="2389513"/>
            <a:ext cx="5719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rgbClr val="5B9BD5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no </a:t>
            </a:r>
            <a:endParaRPr lang="en-US" altLang="zh-CN" sz="1100" b="1" dirty="0">
              <a:solidFill>
                <a:srgbClr val="5B9BD5">
                  <a:lumMod val="75000"/>
                </a:srgbClr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62" name="直接箭头连接符 61"/>
          <p:cNvCxnSpPr/>
          <p:nvPr/>
        </p:nvCxnSpPr>
        <p:spPr bwMode="auto">
          <a:xfrm>
            <a:off x="6660232" y="2741634"/>
            <a:ext cx="684000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矩形 63"/>
          <p:cNvSpPr/>
          <p:nvPr/>
        </p:nvSpPr>
        <p:spPr>
          <a:xfrm>
            <a:off x="7351716" y="2589052"/>
            <a:ext cx="1069524" cy="2616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Replace PCB</a:t>
            </a:r>
            <a:endParaRPr lang="en-US" altLang="zh-CN" sz="110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632277" y="3149805"/>
            <a:ext cx="5719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rgbClr val="ED7D31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Yes </a:t>
            </a:r>
            <a:endParaRPr lang="en-US" altLang="zh-CN" sz="1100" b="1" dirty="0">
              <a:solidFill>
                <a:srgbClr val="ED7D31">
                  <a:lumMod val="75000"/>
                </a:srgbClr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601696" y="3437007"/>
            <a:ext cx="2001276" cy="4308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3. Replace a new </a:t>
            </a:r>
            <a:r>
              <a:rPr lang="en-US" altLang="zh-CN" sz="1100" dirty="0" err="1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FWV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coil</a:t>
            </a:r>
            <a:endParaRPr lang="en-US" altLang="zh-CN" sz="11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and reset heating mode  </a:t>
            </a:r>
            <a:endParaRPr lang="zh-CN" altLang="en-US" sz="1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602972" y="3279256"/>
            <a:ext cx="748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err="1" smtClean="0">
                <a:solidFill>
                  <a:srgbClr val="5B9BD5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E1</a:t>
            </a:r>
            <a:r>
              <a:rPr lang="en-US" altLang="zh-CN" sz="1100" b="1" dirty="0" smtClean="0">
                <a:solidFill>
                  <a:srgbClr val="5B9BD5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 error</a:t>
            </a:r>
            <a:endParaRPr lang="en-US" altLang="zh-CN" sz="1100" b="1" dirty="0">
              <a:solidFill>
                <a:srgbClr val="5B9BD5">
                  <a:lumMod val="75000"/>
                </a:srgbClr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70" name="直接箭头连接符 69"/>
          <p:cNvCxnSpPr>
            <a:stCxn id="66" idx="3"/>
          </p:cNvCxnSpPr>
          <p:nvPr/>
        </p:nvCxnSpPr>
        <p:spPr bwMode="auto">
          <a:xfrm flipV="1">
            <a:off x="6602972" y="3644629"/>
            <a:ext cx="748745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" name="矩形 70"/>
          <p:cNvSpPr/>
          <p:nvPr/>
        </p:nvSpPr>
        <p:spPr>
          <a:xfrm>
            <a:off x="7351717" y="3410061"/>
            <a:ext cx="1069523" cy="2616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Replace </a:t>
            </a:r>
            <a:r>
              <a:rPr lang="en-US" altLang="zh-CN" sz="1100" dirty="0" err="1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FWV</a:t>
            </a:r>
            <a:endParaRPr lang="en-US" altLang="zh-CN" sz="110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1000">
              <a:schemeClr val="bg1"/>
            </a:gs>
            <a:gs pos="8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接连接符 50"/>
          <p:cNvCxnSpPr/>
          <p:nvPr/>
        </p:nvCxnSpPr>
        <p:spPr bwMode="auto">
          <a:xfrm flipV="1">
            <a:off x="1046593" y="995958"/>
            <a:ext cx="713419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直接连接符 51"/>
          <p:cNvCxnSpPr/>
          <p:nvPr/>
        </p:nvCxnSpPr>
        <p:spPr bwMode="auto">
          <a:xfrm>
            <a:off x="1046593" y="923950"/>
            <a:ext cx="1086004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矩形 52"/>
          <p:cNvSpPr/>
          <p:nvPr/>
        </p:nvSpPr>
        <p:spPr>
          <a:xfrm>
            <a:off x="2142204" y="626626"/>
            <a:ext cx="1426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5B9BD5">
                    <a:lumMod val="50000"/>
                  </a:srgbClr>
                </a:solidFill>
                <a:cs typeface="Arial" panose="020B0604020202020204" pitchFamily="34" charset="0"/>
              </a:rPr>
              <a:t>CONTENT</a:t>
            </a:r>
            <a:endParaRPr lang="en-US" altLang="ko-KR" sz="2000" b="1" dirty="0">
              <a:solidFill>
                <a:srgbClr val="5B9BD5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43608" y="1026736"/>
            <a:ext cx="1296144" cy="903065"/>
            <a:chOff x="515977" y="1935858"/>
            <a:chExt cx="2000572" cy="1645730"/>
          </a:xfrm>
          <a:solidFill>
            <a:schemeClr val="bg1"/>
          </a:solidFill>
        </p:grpSpPr>
        <p:pic>
          <p:nvPicPr>
            <p:cNvPr id="41" name="Picture 3" descr="C:\Users\shenkaiqi\Desktop\39a86e38-c00d-44d2-8c2e-9a16536473d1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02" b="90000" l="1552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757" y="1935858"/>
              <a:ext cx="911099" cy="958327"/>
            </a:xfrm>
            <a:prstGeom prst="rect">
              <a:avLst/>
            </a:prstGeom>
            <a:grpFill/>
          </p:spPr>
        </p:pic>
        <p:sp>
          <p:nvSpPr>
            <p:cNvPr id="42" name="矩形 41"/>
            <p:cNvSpPr/>
            <p:nvPr/>
          </p:nvSpPr>
          <p:spPr>
            <a:xfrm>
              <a:off x="515977" y="2776598"/>
              <a:ext cx="2000572" cy="80499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Error </a:t>
              </a:r>
              <a:r>
                <a:rPr lang="en-US" altLang="zh-CN" sz="900" b="1" dirty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code </a:t>
              </a:r>
              <a:endParaRPr lang="en-US" altLang="zh-CN" sz="9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7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T</a:t>
              </a:r>
              <a:r>
                <a:rPr lang="en-US" altLang="zh-CN" sz="7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  <a:sym typeface="+mn-ea"/>
                </a:rPr>
                <a:t>rouble shooting guide</a:t>
              </a:r>
              <a:endParaRPr lang="en-US" altLang="zh-CN" sz="7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55576" y="2103714"/>
            <a:ext cx="2232000" cy="2088199"/>
            <a:chOff x="2295586" y="1533683"/>
            <a:chExt cx="2392313" cy="2088199"/>
          </a:xfrm>
        </p:grpSpPr>
        <p:grpSp>
          <p:nvGrpSpPr>
            <p:cNvPr id="4" name="组合 3"/>
            <p:cNvGrpSpPr/>
            <p:nvPr/>
          </p:nvGrpSpPr>
          <p:grpSpPr>
            <a:xfrm>
              <a:off x="2295586" y="1533683"/>
              <a:ext cx="2392313" cy="1728127"/>
              <a:chOff x="2295586" y="1533683"/>
              <a:chExt cx="2392313" cy="1728127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2295586" y="1533683"/>
                <a:ext cx="2392313" cy="1368087"/>
                <a:chOff x="2295586" y="1533683"/>
                <a:chExt cx="2392313" cy="1368087"/>
              </a:xfrm>
            </p:grpSpPr>
            <p:grpSp>
              <p:nvGrpSpPr>
                <p:cNvPr id="2" name="组合 1"/>
                <p:cNvGrpSpPr/>
                <p:nvPr/>
              </p:nvGrpSpPr>
              <p:grpSpPr>
                <a:xfrm>
                  <a:off x="2295586" y="1533683"/>
                  <a:ext cx="2378572" cy="1008048"/>
                  <a:chOff x="3386052" y="1582294"/>
                  <a:chExt cx="2378572" cy="1008048"/>
                </a:xfrm>
              </p:grpSpPr>
              <p:grpSp>
                <p:nvGrpSpPr>
                  <p:cNvPr id="14" name="组合 13"/>
                  <p:cNvGrpSpPr/>
                  <p:nvPr/>
                </p:nvGrpSpPr>
                <p:grpSpPr>
                  <a:xfrm>
                    <a:off x="3386052" y="1582294"/>
                    <a:ext cx="2376264" cy="1008048"/>
                    <a:chOff x="5330268" y="1273879"/>
                    <a:chExt cx="2376264" cy="885531"/>
                  </a:xfrm>
                </p:grpSpPr>
                <p:sp>
                  <p:nvSpPr>
                    <p:cNvPr id="18" name="圆角矩形 17"/>
                    <p:cNvSpPr/>
                    <p:nvPr/>
                  </p:nvSpPr>
                  <p:spPr>
                    <a:xfrm>
                      <a:off x="5332575" y="1273879"/>
                      <a:ext cx="2365918" cy="252997"/>
                    </a:xfrm>
                    <a:prstGeom prst="roundRect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lIns="147679" tIns="45716" rIns="91432" bIns="45716" rtlCol="0" anchor="ctr"/>
                    <a:lstStyle/>
                    <a:p>
                      <a:r>
                        <a:rPr lang="en-US" altLang="ko-KR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Temp. sensor fault </a:t>
                      </a:r>
                      <a:r>
                        <a:rPr lang="en-US" altLang="ko-K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(7) </a:t>
                      </a:r>
                      <a:endParaRPr lang="en-US" altLang="ko-KR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" name="圆角矩形 16"/>
                    <p:cNvSpPr/>
                    <p:nvPr/>
                  </p:nvSpPr>
                  <p:spPr>
                    <a:xfrm>
                      <a:off x="5330268" y="1906413"/>
                      <a:ext cx="2376264" cy="252997"/>
                    </a:xfrm>
                    <a:prstGeom prst="roundRect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lIns="147679" tIns="45716" rIns="91432" bIns="45716" rtlCol="0" anchor="ctr"/>
                    <a:lstStyle/>
                    <a:p>
                      <a:r>
                        <a:rPr lang="en-US" altLang="ko-K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Indoor unit fault (10)</a:t>
                      </a:r>
                      <a:endParaRPr lang="en-US" altLang="ko-KR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7" name="圆角矩形 36"/>
                  <p:cNvSpPr/>
                  <p:nvPr/>
                </p:nvSpPr>
                <p:spPr>
                  <a:xfrm>
                    <a:off x="3388359" y="1942333"/>
                    <a:ext cx="2376265" cy="288000"/>
                  </a:xfrm>
                  <a:prstGeom prst="round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lIns="147679" tIns="45716" rIns="91432" bIns="45716" rtlCol="0" anchor="ctr"/>
                  <a:lstStyle/>
                  <a:p>
                    <a:r>
                      <a:rPr lang="en-US" altLang="ko-KR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Communication fault </a:t>
                    </a:r>
                    <a:r>
                      <a:rPr lang="en-US" altLang="ko-KR" sz="11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(4) </a:t>
                    </a:r>
                    <a:endParaRPr lang="en-US" altLang="ko-KR" sz="1100" b="1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5" name="圆角矩形 14"/>
                <p:cNvSpPr/>
                <p:nvPr/>
              </p:nvSpPr>
              <p:spPr>
                <a:xfrm>
                  <a:off x="2311636" y="2613770"/>
                  <a:ext cx="2376263" cy="288000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lIns="147679" tIns="45716" rIns="91432" bIns="45716" rtlCol="0" anchor="ctr"/>
                <a:lstStyle/>
                <a:p>
                  <a:r>
                    <a:rPr lang="en-US" altLang="ko-KR" sz="1100" b="1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Refrigerant circuit </a:t>
                  </a:r>
                  <a:r>
                    <a:rPr lang="en-US" altLang="ko-KR" sz="11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fault (3)</a:t>
                  </a:r>
                  <a:endParaRPr lang="en-US" altLang="ko-KR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6" name="圆角矩形 15"/>
              <p:cNvSpPr/>
              <p:nvPr/>
            </p:nvSpPr>
            <p:spPr>
              <a:xfrm>
                <a:off x="2302135" y="2973810"/>
                <a:ext cx="2376263" cy="28800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147679" tIns="45716" rIns="91432" bIns="45716" rtlCol="0" anchor="ctr"/>
              <a:lstStyle/>
              <a:p>
                <a:r>
                  <a:rPr lang="en-US" altLang="ko-KR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ODU </a:t>
                </a:r>
                <a:r>
                  <a:rPr lang="en-US" altLang="zh-CN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component </a:t>
                </a:r>
                <a:r>
                  <a:rPr lang="en-US" altLang="ko-KR" sz="11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fault (3)</a:t>
                </a:r>
                <a:endParaRPr lang="en-US" altLang="ko-KR" sz="11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圆角矩形 18"/>
            <p:cNvSpPr/>
            <p:nvPr/>
          </p:nvSpPr>
          <p:spPr>
            <a:xfrm>
              <a:off x="2302135" y="3333882"/>
              <a:ext cx="2376263" cy="288000"/>
            </a:xfrm>
            <a:prstGeom prst="roundRect">
              <a:avLst/>
            </a:prstGeom>
            <a:solidFill>
              <a:srgbClr val="E9662B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47679" tIns="45716" rIns="91432" bIns="45716" rtlCol="0" anchor="ctr"/>
            <a:lstStyle/>
            <a:p>
              <a:r>
                <a:rPr lang="en-US" altLang="ko-KR" sz="11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ODU </a:t>
              </a:r>
              <a:r>
                <a:rPr lang="en-US" altLang="zh-CN" sz="11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electric control fault (16)</a:t>
              </a:r>
              <a:endParaRPr lang="en-US" altLang="zh-CN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1" name="表格 20"/>
          <p:cNvGraphicFramePr>
            <a:graphicFrameLocks noGrp="1"/>
          </p:cNvGraphicFramePr>
          <p:nvPr/>
        </p:nvGraphicFramePr>
        <p:xfrm>
          <a:off x="3569198" y="1552601"/>
          <a:ext cx="4891234" cy="3307600"/>
        </p:xfrm>
        <a:graphic>
          <a:graphicData uri="http://schemas.openxmlformats.org/drawingml/2006/table">
            <a:tbl>
              <a:tblPr/>
              <a:tblGrid>
                <a:gridCol w="679199"/>
                <a:gridCol w="4212035"/>
              </a:tblGrid>
              <a:tr h="20672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31</a:t>
                      </a:r>
                      <a:endParaRPr lang="zh-CN" altLang="zh-CN" sz="100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Fault with the inverter module protection</a:t>
                      </a:r>
                      <a:endParaRPr lang="zh-CN" altLang="zh-CN" sz="100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672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34</a:t>
                      </a:r>
                      <a:endParaRPr lang="zh-CN" sz="1000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Compressor start failure</a:t>
                      </a:r>
                      <a:endParaRPr lang="zh-CN" sz="1000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6725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3E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Compressor drive PFC hardware protection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672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32</a:t>
                      </a:r>
                      <a:endParaRPr lang="zh-CN" sz="1000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Compressor drive</a:t>
                      </a:r>
                      <a:r>
                        <a:rPr lang="en-US" altLang="zh-CN" sz="1000" kern="1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hardware protection</a:t>
                      </a:r>
                      <a:endParaRPr lang="zh-CN" sz="1000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672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33</a:t>
                      </a:r>
                      <a:endParaRPr lang="zh-CN" sz="1000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Module software protection</a:t>
                      </a:r>
                      <a:endParaRPr lang="zh-CN" sz="1000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672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37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Fault with</a:t>
                      </a:r>
                      <a:r>
                        <a:rPr lang="en-US" altLang="zh-CN" sz="1000" kern="1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the modular temperature sensor on the ODU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672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3F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Compressor drive</a:t>
                      </a:r>
                      <a:r>
                        <a:rPr lang="en-US" altLang="zh-CN" sz="1000" kern="1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PFC hardware protection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6725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J7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Fault with the</a:t>
                      </a:r>
                      <a:r>
                        <a:rPr lang="en-US" altLang="zh-CN" sz="1000" kern="1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outdoor unit EPROM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672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3H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Fault with fan motor of outdoor unit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6725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3C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Overcurrent protection of outdoor</a:t>
                      </a:r>
                      <a:r>
                        <a:rPr lang="en-US" altLang="zh-CN" sz="1000" kern="1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DC fan motor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672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3J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Overvoltage</a:t>
                      </a:r>
                      <a:r>
                        <a:rPr lang="en-US" altLang="zh-CN" sz="1000" kern="1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protection of outdoor DC fan motor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6725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41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IPM protection for driving board</a:t>
                      </a:r>
                      <a:r>
                        <a:rPr lang="en-US" altLang="zh-CN" sz="1000" kern="1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of outdoor DC fan motor</a:t>
                      </a:r>
                      <a:endParaRPr lang="en-US" altLang="zh-CN" sz="1000" kern="100" baseline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672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35</a:t>
                      </a:r>
                      <a:endParaRPr lang="zh-CN" sz="1000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Fault with</a:t>
                      </a:r>
                      <a:r>
                        <a:rPr lang="en-US" altLang="zh-CN" sz="1000" kern="1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the over electric current protection </a:t>
                      </a:r>
                      <a:endParaRPr lang="zh-CN" sz="1000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672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39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Protection of compressor driving module for excessive temperature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672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36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Fault with the over-voltage or low-voltage</a:t>
                      </a:r>
                      <a:r>
                        <a:rPr lang="en-US" altLang="zh-CN" sz="1000" kern="1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protection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672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38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Fault</a:t>
                      </a:r>
                      <a:r>
                        <a:rPr lang="en-US" altLang="zh-CN" sz="1000" kern="1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with compressor power supply phase deficiency protection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右箭头 6"/>
          <p:cNvSpPr/>
          <p:nvPr/>
        </p:nvSpPr>
        <p:spPr bwMode="auto">
          <a:xfrm>
            <a:off x="3131840" y="3939902"/>
            <a:ext cx="288032" cy="25201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2" y="564814"/>
            <a:ext cx="669674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altLang="zh-CN" sz="1050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Detect logic :</a:t>
            </a:r>
            <a:r>
              <a:rPr lang="en-US" altLang="zh-CN" sz="105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PCB detects </a:t>
            </a:r>
            <a:r>
              <a:rPr lang="en-US" altLang="zh-CN" sz="105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the current feedback signal </a:t>
            </a:r>
            <a:r>
              <a:rPr lang="en-US" altLang="zh-CN" sz="105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before compressor start . </a:t>
            </a:r>
            <a:endParaRPr lang="en-US" altLang="zh-CN" sz="105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fontAlgn="t">
              <a:lnSpc>
                <a:spcPct val="150000"/>
              </a:lnSpc>
            </a:pPr>
            <a:r>
              <a:rPr lang="en-US" altLang="zh-CN" sz="105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When abnormal </a:t>
            </a:r>
            <a:r>
              <a:rPr lang="en-US" altLang="zh-CN" sz="105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current is detected (the current is too </a:t>
            </a:r>
            <a:r>
              <a:rPr lang="en-US" altLang="zh-CN" sz="105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large), </a:t>
            </a:r>
            <a:r>
              <a:rPr lang="en-US" altLang="zh-CN" sz="1050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34/ 3E/31 </a:t>
            </a:r>
            <a:r>
              <a:rPr lang="en-US" altLang="zh-CN" sz="105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will </a:t>
            </a:r>
            <a:r>
              <a:rPr lang="en-US" altLang="zh-CN" sz="105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be displayed</a:t>
            </a:r>
            <a:endParaRPr lang="en-US" altLang="zh-CN" sz="105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337338" y="1277832"/>
            <a:ext cx="1450686" cy="669414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34</a:t>
            </a:r>
            <a:endParaRPr lang="en-US" altLang="zh-CN" sz="1000" kern="100" dirty="0" smtClean="0"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 defTabSz="6858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kern="100" dirty="0">
                <a:ea typeface="黑体" panose="02010609060101010101" pitchFamily="49" charset="-122"/>
                <a:cs typeface="Arial" panose="020B0604020202020204" pitchFamily="34" charset="0"/>
              </a:rPr>
              <a:t>Compressor start failure</a:t>
            </a:r>
            <a:endParaRPr lang="en-US" altLang="zh-CN" sz="100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27584" y="1275606"/>
            <a:ext cx="1501643" cy="669414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31</a:t>
            </a:r>
            <a:endParaRPr lang="en-US" altLang="zh-CN" sz="1000" kern="100" dirty="0" smtClean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>
                <a:solidFill>
                  <a:sysClr val="windowText" lastClr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Fault with the inverter module protection</a:t>
            </a:r>
            <a:endParaRPr lang="en-US" altLang="zh-CN" sz="1000" kern="100" dirty="0">
              <a:solidFill>
                <a:sysClr val="windowText" lastClr="00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652120" y="1275606"/>
            <a:ext cx="1800200" cy="669414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3E</a:t>
            </a:r>
            <a:endParaRPr lang="zh-CN" altLang="zh-CN" sz="1000" kern="100" dirty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 defTabSz="6858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kern="100" dirty="0">
                <a:ea typeface="黑体" panose="02010609060101010101" pitchFamily="49" charset="-122"/>
                <a:cs typeface="Arial" panose="020B0604020202020204" pitchFamily="34" charset="0"/>
              </a:rPr>
              <a:t>Compressor drive PFC hardware protection</a:t>
            </a:r>
            <a:endParaRPr lang="en-US" altLang="zh-CN" sz="100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47251" y="195486"/>
            <a:ext cx="1588445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1. </a:t>
            </a:r>
            <a:r>
              <a:rPr lang="en-US" altLang="zh-CN" sz="1400" b="1" dirty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31</a:t>
            </a:r>
            <a:r>
              <a:rPr lang="zh-CN" altLang="en-US" sz="1400" b="1" dirty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sz="1400" b="1" dirty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34</a:t>
            </a:r>
            <a:r>
              <a:rPr lang="zh-CN" altLang="en-US" sz="1400" b="1" dirty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sz="1400" b="1" dirty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3E</a:t>
            </a:r>
            <a:endParaRPr lang="en-US" altLang="zh-CN" sz="1400" b="1" dirty="0">
              <a:solidFill>
                <a:srgbClr val="FF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559988" y="2571749"/>
            <a:ext cx="2395101" cy="3462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Try replace a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new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drive PCB</a:t>
            </a:r>
            <a:endParaRPr lang="en-US" altLang="zh-CN" sz="110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5" name="直接连接符 34"/>
          <p:cNvCxnSpPr/>
          <p:nvPr/>
        </p:nvCxnSpPr>
        <p:spPr bwMode="auto">
          <a:xfrm>
            <a:off x="1578406" y="2221091"/>
            <a:ext cx="49738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直接箭头连接符 35"/>
          <p:cNvCxnSpPr>
            <a:stCxn id="27" idx="2"/>
          </p:cNvCxnSpPr>
          <p:nvPr/>
        </p:nvCxnSpPr>
        <p:spPr bwMode="auto">
          <a:xfrm>
            <a:off x="4062681" y="1947246"/>
            <a:ext cx="0" cy="6245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直接连接符 4"/>
          <p:cNvCxnSpPr>
            <a:stCxn id="28" idx="2"/>
          </p:cNvCxnSpPr>
          <p:nvPr/>
        </p:nvCxnSpPr>
        <p:spPr bwMode="auto">
          <a:xfrm flipH="1">
            <a:off x="1578405" y="1945020"/>
            <a:ext cx="1" cy="2760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接连接符 7"/>
          <p:cNvCxnSpPr>
            <a:stCxn id="31" idx="2"/>
          </p:cNvCxnSpPr>
          <p:nvPr/>
        </p:nvCxnSpPr>
        <p:spPr bwMode="auto">
          <a:xfrm>
            <a:off x="6552220" y="1945020"/>
            <a:ext cx="0" cy="2760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直接箭头连接符 36"/>
          <p:cNvCxnSpPr/>
          <p:nvPr/>
        </p:nvCxnSpPr>
        <p:spPr bwMode="auto">
          <a:xfrm>
            <a:off x="4062681" y="2917999"/>
            <a:ext cx="2632" cy="3122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矩形 38"/>
          <p:cNvSpPr/>
          <p:nvPr/>
        </p:nvSpPr>
        <p:spPr>
          <a:xfrm>
            <a:off x="3590473" y="3222002"/>
            <a:ext cx="2395101" cy="31489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Try replace a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new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compressor</a:t>
            </a:r>
            <a:endParaRPr lang="en-US" altLang="zh-CN" sz="110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52" y="2358057"/>
            <a:ext cx="1183409" cy="255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504" name="直接箭头连接符 21503"/>
          <p:cNvCxnSpPr>
            <a:stCxn id="34" idx="1"/>
          </p:cNvCxnSpPr>
          <p:nvPr/>
        </p:nvCxnSpPr>
        <p:spPr bwMode="auto">
          <a:xfrm flipH="1" flipV="1">
            <a:off x="1835696" y="2744873"/>
            <a:ext cx="1724292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直接箭头连接符 42"/>
          <p:cNvCxnSpPr>
            <a:stCxn id="39" idx="1"/>
          </p:cNvCxnSpPr>
          <p:nvPr/>
        </p:nvCxnSpPr>
        <p:spPr bwMode="auto">
          <a:xfrm flipH="1">
            <a:off x="1990363" y="3379449"/>
            <a:ext cx="1600110" cy="9925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矩形 44"/>
          <p:cNvSpPr/>
          <p:nvPr/>
        </p:nvSpPr>
        <p:spPr>
          <a:xfrm>
            <a:off x="2445461" y="4466786"/>
            <a:ext cx="24145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48.60k ODU reference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7251" y="195486"/>
            <a:ext cx="5188845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2. </a:t>
            </a:r>
            <a:r>
              <a:rPr lang="en-US" altLang="zh-CN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32</a:t>
            </a:r>
            <a:r>
              <a:rPr lang="zh-CN" altLang="en-US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33</a:t>
            </a:r>
            <a:r>
              <a:rPr lang="zh-CN" altLang="en-US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3F</a:t>
            </a:r>
            <a:r>
              <a:rPr lang="zh-CN" altLang="en-US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37</a:t>
            </a:r>
            <a:r>
              <a:rPr lang="zh-CN" altLang="en-US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J7</a:t>
            </a:r>
            <a:endParaRPr lang="en-US" altLang="zh-CN" sz="1400" b="1" kern="100" dirty="0" smtClean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75856" y="2372276"/>
            <a:ext cx="2160240" cy="3462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Replace a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new drive module</a:t>
            </a:r>
            <a:endParaRPr lang="en-US" altLang="zh-CN" sz="110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69187" y="862903"/>
            <a:ext cx="1450686" cy="669414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33</a:t>
            </a:r>
            <a:endParaRPr lang="en-US" altLang="zh-CN" sz="1000" kern="100" dirty="0" smtClean="0"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 defTabSz="6858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kern="100" dirty="0">
                <a:ea typeface="黑体" panose="02010609060101010101" pitchFamily="49" charset="-122"/>
                <a:cs typeface="Arial" panose="020B0604020202020204" pitchFamily="34" charset="0"/>
              </a:rPr>
              <a:t>Module software protection</a:t>
            </a:r>
            <a:endParaRPr lang="en-US" altLang="zh-CN" sz="100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7544" y="860677"/>
            <a:ext cx="1372421" cy="669414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32</a:t>
            </a:r>
            <a:endParaRPr lang="en-US" altLang="zh-CN" sz="1000" kern="100" dirty="0" smtClean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>
                <a:solidFill>
                  <a:sysClr val="windowText" lastClr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Compressor drive hardware protection</a:t>
            </a:r>
            <a:endParaRPr lang="zh-CN" altLang="zh-CN" sz="1000" kern="100" dirty="0">
              <a:solidFill>
                <a:sysClr val="windowText" lastClr="00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635896" y="860677"/>
            <a:ext cx="1387905" cy="861774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3F</a:t>
            </a:r>
            <a:endParaRPr lang="zh-CN" altLang="zh-CN" sz="1000" kern="100" dirty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>
                <a:ea typeface="黑体" panose="02010609060101010101" pitchFamily="49" charset="-122"/>
                <a:cs typeface="Arial" panose="020B0604020202020204" pitchFamily="34" charset="0"/>
              </a:rPr>
              <a:t>Compressor drive PFC hardware protection</a:t>
            </a:r>
            <a:endParaRPr lang="en-US" altLang="zh-CN" sz="100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72242" y="860677"/>
            <a:ext cx="1476000" cy="861774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37</a:t>
            </a:r>
            <a:endParaRPr lang="zh-CN" altLang="zh-CN" sz="1000" kern="100" dirty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>
                <a:ea typeface="黑体" panose="02010609060101010101" pitchFamily="49" charset="-122"/>
                <a:cs typeface="Arial" panose="020B0604020202020204" pitchFamily="34" charset="0"/>
              </a:rPr>
              <a:t>Fault with the modular temperature sensor on the ODU</a:t>
            </a:r>
            <a:endParaRPr lang="en-US" altLang="zh-CN" sz="100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15" name="直接连接符 14"/>
          <p:cNvCxnSpPr>
            <a:stCxn id="12" idx="2"/>
          </p:cNvCxnSpPr>
          <p:nvPr/>
        </p:nvCxnSpPr>
        <p:spPr bwMode="auto">
          <a:xfrm>
            <a:off x="1153755" y="1530091"/>
            <a:ext cx="0" cy="4760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接连接符 15"/>
          <p:cNvCxnSpPr/>
          <p:nvPr/>
        </p:nvCxnSpPr>
        <p:spPr bwMode="auto">
          <a:xfrm flipV="1">
            <a:off x="1153754" y="2006140"/>
            <a:ext cx="658659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连接符 16"/>
          <p:cNvCxnSpPr/>
          <p:nvPr/>
        </p:nvCxnSpPr>
        <p:spPr bwMode="auto">
          <a:xfrm flipH="1" flipV="1">
            <a:off x="6028053" y="1718140"/>
            <a:ext cx="0" cy="288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接连接符 17"/>
          <p:cNvCxnSpPr>
            <a:stCxn id="11" idx="2"/>
          </p:cNvCxnSpPr>
          <p:nvPr/>
        </p:nvCxnSpPr>
        <p:spPr bwMode="auto">
          <a:xfrm>
            <a:off x="2694530" y="1532317"/>
            <a:ext cx="0" cy="4738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直接连接符 18"/>
          <p:cNvCxnSpPr>
            <a:stCxn id="13" idx="2"/>
          </p:cNvCxnSpPr>
          <p:nvPr/>
        </p:nvCxnSpPr>
        <p:spPr bwMode="auto">
          <a:xfrm flipH="1">
            <a:off x="4329848" y="1722451"/>
            <a:ext cx="1" cy="2837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直接箭头连接符 19"/>
          <p:cNvCxnSpPr/>
          <p:nvPr/>
        </p:nvCxnSpPr>
        <p:spPr bwMode="auto">
          <a:xfrm>
            <a:off x="4329849" y="2006172"/>
            <a:ext cx="0" cy="3506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矩形 20"/>
          <p:cNvSpPr/>
          <p:nvPr/>
        </p:nvSpPr>
        <p:spPr>
          <a:xfrm>
            <a:off x="6948264" y="856366"/>
            <a:ext cx="1476000" cy="669414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J7</a:t>
            </a:r>
            <a:endParaRPr lang="zh-CN" altLang="zh-CN" sz="1000" kern="100" dirty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>
                <a:ea typeface="黑体" panose="02010609060101010101" pitchFamily="49" charset="-122"/>
                <a:cs typeface="Arial" panose="020B0604020202020204" pitchFamily="34" charset="0"/>
              </a:rPr>
              <a:t> Fault with the outdoor unit EPROM</a:t>
            </a:r>
            <a:endParaRPr lang="en-US" altLang="zh-CN" sz="100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 bwMode="auto">
          <a:xfrm flipH="1" flipV="1">
            <a:off x="7740352" y="1525780"/>
            <a:ext cx="0" cy="4887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8" name="组合 47"/>
          <p:cNvGrpSpPr/>
          <p:nvPr/>
        </p:nvGrpSpPr>
        <p:grpSpPr>
          <a:xfrm>
            <a:off x="967493" y="2839674"/>
            <a:ext cx="6693223" cy="2072043"/>
            <a:chOff x="967493" y="2839674"/>
            <a:chExt cx="6693223" cy="2072043"/>
          </a:xfrm>
        </p:grpSpPr>
        <p:grpSp>
          <p:nvGrpSpPr>
            <p:cNvPr id="26" name="组合 25"/>
            <p:cNvGrpSpPr/>
            <p:nvPr/>
          </p:nvGrpSpPr>
          <p:grpSpPr>
            <a:xfrm>
              <a:off x="967493" y="2839674"/>
              <a:ext cx="4249881" cy="2072043"/>
              <a:chOff x="2263309" y="1367617"/>
              <a:chExt cx="5612683" cy="3642537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2263309" y="1367617"/>
                <a:ext cx="2270392" cy="3592859"/>
                <a:chOff x="750268" y="228398"/>
                <a:chExt cx="2751274" cy="4824866"/>
              </a:xfrm>
            </p:grpSpPr>
            <p:pic>
              <p:nvPicPr>
                <p:cNvPr id="36" name="图片 35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750268" y="771550"/>
                  <a:ext cx="2592288" cy="3700446"/>
                </a:xfrm>
                <a:prstGeom prst="rect">
                  <a:avLst/>
                </a:prstGeom>
              </p:spPr>
            </p:pic>
            <p:sp>
              <p:nvSpPr>
                <p:cNvPr id="40" name="矩形 39"/>
                <p:cNvSpPr/>
                <p:nvPr/>
              </p:nvSpPr>
              <p:spPr>
                <a:xfrm>
                  <a:off x="896955" y="4471997"/>
                  <a:ext cx="1308886" cy="5812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000" dirty="0">
                      <a:solidFill>
                        <a:schemeClr val="bg1">
                          <a:lumMod val="50000"/>
                        </a:schemeClr>
                      </a:solidFill>
                    </a:rPr>
                    <a:t>Drive PCB </a:t>
                  </a:r>
                  <a:endParaRPr lang="zh-CN" altLang="en-US" sz="10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1" name="矩形 40"/>
                <p:cNvSpPr/>
                <p:nvPr/>
              </p:nvSpPr>
              <p:spPr>
                <a:xfrm>
                  <a:off x="2228571" y="4464697"/>
                  <a:ext cx="1272971" cy="5812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000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Main </a:t>
                  </a:r>
                  <a:r>
                    <a:rPr lang="en-US" altLang="zh-CN" sz="1000" dirty="0">
                      <a:solidFill>
                        <a:schemeClr val="bg1">
                          <a:lumMod val="50000"/>
                        </a:schemeClr>
                      </a:solidFill>
                    </a:rPr>
                    <a:t>PCB </a:t>
                  </a:r>
                  <a:endParaRPr lang="zh-CN" altLang="en-US" sz="10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4" name="矩形 43"/>
                <p:cNvSpPr/>
                <p:nvPr/>
              </p:nvSpPr>
              <p:spPr>
                <a:xfrm>
                  <a:off x="1569247" y="228398"/>
                  <a:ext cx="1195043" cy="3409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050" dirty="0" smtClean="0"/>
                    <a:t>48/60K ODU </a:t>
                  </a:r>
                  <a:endParaRPr lang="zh-CN" altLang="en-US" sz="1050" dirty="0"/>
                </a:p>
              </p:txBody>
            </p:sp>
          </p:grpSp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5119331" y="1820650"/>
                <a:ext cx="2421878" cy="3091444"/>
              </a:xfrm>
              <a:prstGeom prst="rect">
                <a:avLst/>
              </a:prstGeom>
            </p:spPr>
          </p:pic>
          <p:sp>
            <p:nvSpPr>
              <p:cNvPr id="33" name="矩形 32"/>
              <p:cNvSpPr/>
              <p:nvPr/>
            </p:nvSpPr>
            <p:spPr>
              <a:xfrm>
                <a:off x="5132399" y="4577311"/>
                <a:ext cx="1080112" cy="4328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>
                        <a:lumMod val="50000"/>
                      </a:schemeClr>
                    </a:solidFill>
                  </a:rPr>
                  <a:t>Drive PCB </a:t>
                </a:r>
                <a:endParaRPr lang="zh-CN" altLang="en-US" sz="1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6734807" y="4570262"/>
                <a:ext cx="1050474" cy="4328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00" dirty="0" smtClean="0">
                    <a:solidFill>
                      <a:schemeClr val="bg1">
                        <a:lumMod val="50000"/>
                      </a:schemeClr>
                    </a:solidFill>
                  </a:rPr>
                  <a:t>Main </a:t>
                </a:r>
                <a:r>
                  <a:rPr lang="en-US" altLang="zh-CN" sz="1000" dirty="0">
                    <a:solidFill>
                      <a:schemeClr val="bg1">
                        <a:lumMod val="50000"/>
                      </a:schemeClr>
                    </a:solidFill>
                  </a:rPr>
                  <a:t>PCB </a:t>
                </a:r>
                <a:endParaRPr lang="zh-CN" altLang="en-US" sz="1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5672455" y="1621533"/>
                <a:ext cx="1173719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50" dirty="0" smtClean="0"/>
                  <a:t>30/36/42K ODU </a:t>
                </a:r>
                <a:endParaRPr lang="zh-CN" altLang="en-US" sz="1050" dirty="0"/>
              </a:p>
            </p:txBody>
          </p:sp>
        </p:grp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5954782" y="2928210"/>
              <a:ext cx="1346325" cy="2065543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6183578" y="3056332"/>
              <a:ext cx="11192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 smtClean="0"/>
                <a:t>12/18/24K ODU </a:t>
              </a:r>
              <a:endParaRPr lang="zh-CN" altLang="en-US" sz="1000" dirty="0"/>
            </a:p>
          </p:txBody>
        </p:sp>
        <p:sp>
          <p:nvSpPr>
            <p:cNvPr id="47" name="矩形 46"/>
            <p:cNvSpPr/>
            <p:nvPr/>
          </p:nvSpPr>
          <p:spPr>
            <a:xfrm>
              <a:off x="6334259" y="4637237"/>
              <a:ext cx="109837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 smtClean="0">
                  <a:solidFill>
                    <a:schemeClr val="bg1">
                      <a:lumMod val="50000"/>
                    </a:schemeClr>
                  </a:solidFill>
                </a:rPr>
                <a:t>Intergrade </a:t>
              </a: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</a:rPr>
                <a:t>PCB </a:t>
              </a:r>
              <a:endParaRPr lang="zh-CN" alt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683568" y="767779"/>
            <a:ext cx="3096344" cy="33855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400" b="1" dirty="0">
                <a:ea typeface="等线" panose="02010600030101010101" pitchFamily="2" charset="-122"/>
                <a:cs typeface="Arial" panose="020B0604020202020204" pitchFamily="34" charset="0"/>
              </a:rPr>
              <a:t>Function</a:t>
            </a:r>
            <a:r>
              <a:rPr lang="zh-CN" altLang="en-US" sz="1400" b="1" dirty="0" smtClean="0">
                <a:ea typeface="等线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en-US" altLang="zh-CN" sz="1400" b="1" dirty="0"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 smtClean="0">
                <a:ea typeface="等线" panose="02010600030101010101" pitchFamily="2" charset="-122"/>
                <a:cs typeface="Arial" panose="020B0604020202020204" pitchFamily="34" charset="0"/>
              </a:rPr>
              <a:t>Test </a:t>
            </a:r>
            <a:r>
              <a:rPr lang="en-US" altLang="zh-CN" sz="1400" b="1" dirty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running current</a:t>
            </a:r>
            <a:endParaRPr lang="en-US" altLang="zh-CN" sz="1400" b="1" dirty="0">
              <a:solidFill>
                <a:srgbClr val="0000FF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60000" y="336187"/>
            <a:ext cx="2067227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altLang="zh-CN" b="1" dirty="0">
                <a:ea typeface="等线" panose="02010600030101010101" pitchFamily="2" charset="-122"/>
                <a:cs typeface="Arial" panose="020B0604020202020204" pitchFamily="34" charset="0"/>
              </a:rPr>
              <a:t>2. Current clamp</a:t>
            </a:r>
            <a:endParaRPr lang="en-US" altLang="zh-CN" b="1" dirty="0"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37976" y="3787881"/>
            <a:ext cx="4178040" cy="30777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2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Note: </a:t>
            </a:r>
            <a:r>
              <a:rPr lang="en-US" altLang="zh-CN" sz="1200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Single-core </a:t>
            </a:r>
            <a:r>
              <a:rPr lang="en-US" altLang="zh-CN" sz="1200" dirty="0" smtClean="0">
                <a:ea typeface="等线" panose="02010600030101010101" pitchFamily="2" charset="-122"/>
                <a:cs typeface="Arial" panose="020B0604020202020204" pitchFamily="34" charset="0"/>
              </a:rPr>
              <a:t>wires </a:t>
            </a:r>
            <a:r>
              <a:rPr lang="en-US" altLang="zh-CN" sz="1200" dirty="0">
                <a:ea typeface="等线" panose="02010600030101010101" pitchFamily="2" charset="-122"/>
                <a:cs typeface="Arial" panose="020B0604020202020204" pitchFamily="34" charset="0"/>
              </a:rPr>
              <a:t>go</a:t>
            </a:r>
            <a:r>
              <a:rPr lang="en-US" altLang="zh-CN" sz="1200" dirty="0" smtClean="0">
                <a:ea typeface="等线" panose="02010600030101010101" pitchFamily="2" charset="-122"/>
                <a:cs typeface="Arial" panose="020B0604020202020204" pitchFamily="34" charset="0"/>
              </a:rPr>
              <a:t> through </a:t>
            </a:r>
            <a:r>
              <a:rPr lang="en-US" altLang="zh-CN" sz="1200" dirty="0">
                <a:ea typeface="等线" panose="02010600030101010101" pitchFamily="2" charset="-122"/>
                <a:cs typeface="Arial" panose="020B0604020202020204" pitchFamily="34" charset="0"/>
              </a:rPr>
              <a:t>the current </a:t>
            </a:r>
            <a:r>
              <a:rPr lang="en-US" altLang="zh-CN" sz="1200" dirty="0" smtClean="0">
                <a:ea typeface="等线" panose="02010600030101010101" pitchFamily="2" charset="-122"/>
                <a:cs typeface="Arial" panose="020B0604020202020204" pitchFamily="34" charset="0"/>
              </a:rPr>
              <a:t>clamp</a:t>
            </a:r>
            <a:endParaRPr lang="en-US" altLang="zh-CN" sz="1200" dirty="0"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124" b="96907" l="9718" r="98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4832" b="2443"/>
          <a:stretch>
            <a:fillRect/>
          </a:stretch>
        </p:blipFill>
        <p:spPr bwMode="auto">
          <a:xfrm>
            <a:off x="971600" y="1491630"/>
            <a:ext cx="1871348" cy="208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932040" y="767779"/>
            <a:ext cx="3086223" cy="5539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altLang="zh-CN" sz="1400" b="1" dirty="0">
                <a:ea typeface="等线" panose="02010600030101010101" pitchFamily="2" charset="-122"/>
                <a:cs typeface="Arial" panose="020B0604020202020204" pitchFamily="34" charset="0"/>
              </a:rPr>
              <a:t>Function</a:t>
            </a:r>
            <a:r>
              <a:rPr lang="zh-CN" altLang="en-US" sz="1400" b="1" dirty="0" smtClean="0">
                <a:ea typeface="等线" panose="02010600030101010101" pitchFamily="2" charset="-122"/>
                <a:cs typeface="Arial" panose="020B0604020202020204" pitchFamily="34" charset="0"/>
              </a:rPr>
              <a:t>：</a:t>
            </a:r>
            <a:endParaRPr lang="en-US" altLang="zh-CN" sz="1400" b="1" dirty="0" smtClean="0"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400" b="1" dirty="0" smtClean="0">
                <a:ea typeface="等线" panose="02010600030101010101" pitchFamily="2" charset="-122"/>
                <a:cs typeface="Arial" panose="020B0604020202020204" pitchFamily="34" charset="0"/>
              </a:rPr>
              <a:t>Test </a:t>
            </a:r>
            <a:r>
              <a:rPr lang="en-US" altLang="zh-CN" sz="14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air inlet &amp; outlet temperature</a:t>
            </a:r>
            <a:endParaRPr lang="en-US" altLang="zh-CN" sz="1400" b="1" dirty="0">
              <a:solidFill>
                <a:srgbClr val="0000FF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54757" y="336187"/>
            <a:ext cx="1977458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altLang="zh-CN" b="1" dirty="0" smtClean="0">
                <a:ea typeface="等线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ea typeface="等线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altLang="zh-CN" b="1" dirty="0" smtClean="0">
                <a:ea typeface="等线" panose="02010600030101010101" pitchFamily="2" charset="-122"/>
                <a:cs typeface="Arial" panose="020B0604020202020204" pitchFamily="34" charset="0"/>
              </a:rPr>
              <a:t>Thermometer</a:t>
            </a:r>
            <a:endParaRPr lang="en-US" altLang="zh-CN" b="1" dirty="0"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7654"/>
            <a:ext cx="2269417" cy="208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63838" y="2285961"/>
            <a:ext cx="2900209" cy="4308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Replace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a new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fan motor to check first,</a:t>
            </a:r>
            <a:endParaRPr lang="en-US" altLang="zh-CN" sz="1100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if error exist, then replace a new </a:t>
            </a:r>
            <a:r>
              <a:rPr lang="en-US" altLang="zh-CN" sz="11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PCB</a:t>
            </a:r>
            <a:endParaRPr lang="en-US" altLang="zh-CN" sz="110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29227" y="776588"/>
            <a:ext cx="1450686" cy="861774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3C</a:t>
            </a:r>
            <a:endParaRPr lang="en-US" altLang="zh-CN" sz="1000" kern="100" dirty="0" smtClean="0"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 defTabSz="6858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kern="100" dirty="0">
                <a:ea typeface="黑体" panose="02010609060101010101" pitchFamily="49" charset="-122"/>
                <a:cs typeface="Arial" panose="020B0604020202020204" pitchFamily="34" charset="0"/>
              </a:rPr>
              <a:t>Overcurrent protection of outdoor DC fan motor</a:t>
            </a:r>
            <a:endParaRPr lang="en-US" altLang="zh-CN" sz="100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71600" y="774362"/>
            <a:ext cx="1228405" cy="861774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3H</a:t>
            </a:r>
            <a:endParaRPr lang="en-US" altLang="zh-CN" sz="1000" kern="100" dirty="0" smtClean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>
                <a:ea typeface="黑体" panose="02010609060101010101" pitchFamily="49" charset="-122"/>
                <a:cs typeface="Arial" panose="020B0604020202020204" pitchFamily="34" charset="0"/>
              </a:rPr>
              <a:t>Fault with the Fan motor of outdoor unit</a:t>
            </a:r>
            <a:endParaRPr lang="en-US" altLang="zh-CN" sz="100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995936" y="774362"/>
            <a:ext cx="1387905" cy="861774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3J</a:t>
            </a:r>
            <a:endParaRPr lang="zh-CN" altLang="zh-CN" sz="1000" kern="100" dirty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>
                <a:ea typeface="黑体" panose="02010609060101010101" pitchFamily="49" charset="-122"/>
                <a:cs typeface="Arial" panose="020B0604020202020204" pitchFamily="34" charset="0"/>
              </a:rPr>
              <a:t>Overvoltage protection of outdoor DC fan motor</a:t>
            </a:r>
            <a:endParaRPr lang="en-US" altLang="zh-CN" sz="100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632282" y="774362"/>
            <a:ext cx="1476000" cy="861774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41</a:t>
            </a:r>
            <a:endParaRPr lang="zh-CN" altLang="zh-CN" sz="1000" kern="100" dirty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00" kern="100" dirty="0">
                <a:ea typeface="黑体" panose="02010609060101010101" pitchFamily="49" charset="-122"/>
                <a:cs typeface="Arial" panose="020B0604020202020204" pitchFamily="34" charset="0"/>
              </a:rPr>
              <a:t>IPM protection for driving board of outdoor DC fan motor</a:t>
            </a:r>
            <a:endParaRPr lang="en-US" altLang="zh-CN" sz="100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47251" y="195486"/>
            <a:ext cx="5188845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3. </a:t>
            </a:r>
            <a:r>
              <a:rPr lang="en-US" altLang="zh-CN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3H</a:t>
            </a:r>
            <a:r>
              <a:rPr lang="zh-CN" altLang="en-US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3C</a:t>
            </a:r>
            <a:r>
              <a:rPr lang="zh-CN" altLang="en-US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3J</a:t>
            </a:r>
            <a:r>
              <a:rPr lang="zh-CN" altLang="en-US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1400" b="1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41</a:t>
            </a:r>
            <a:endParaRPr lang="en-US" altLang="zh-CN" sz="1400" b="1" kern="100" dirty="0" smtClean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7" name="直接连接符 6"/>
          <p:cNvCxnSpPr>
            <a:stCxn id="15" idx="2"/>
          </p:cNvCxnSpPr>
          <p:nvPr/>
        </p:nvCxnSpPr>
        <p:spPr bwMode="auto">
          <a:xfrm flipH="1">
            <a:off x="1585802" y="1636136"/>
            <a:ext cx="1" cy="2837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接连接符 9"/>
          <p:cNvCxnSpPr/>
          <p:nvPr/>
        </p:nvCxnSpPr>
        <p:spPr bwMode="auto">
          <a:xfrm>
            <a:off x="1585803" y="1919857"/>
            <a:ext cx="48022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直接连接符 19"/>
          <p:cNvCxnSpPr/>
          <p:nvPr/>
        </p:nvCxnSpPr>
        <p:spPr bwMode="auto">
          <a:xfrm flipH="1" flipV="1">
            <a:off x="6388093" y="1631825"/>
            <a:ext cx="0" cy="288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接连接符 21"/>
          <p:cNvCxnSpPr>
            <a:stCxn id="14" idx="2"/>
          </p:cNvCxnSpPr>
          <p:nvPr/>
        </p:nvCxnSpPr>
        <p:spPr bwMode="auto">
          <a:xfrm>
            <a:off x="3054570" y="1638362"/>
            <a:ext cx="0" cy="2814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直接连接符 23"/>
          <p:cNvCxnSpPr>
            <a:stCxn id="16" idx="2"/>
          </p:cNvCxnSpPr>
          <p:nvPr/>
        </p:nvCxnSpPr>
        <p:spPr bwMode="auto">
          <a:xfrm flipH="1">
            <a:off x="4689888" y="1636136"/>
            <a:ext cx="1" cy="2837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直接箭头连接符 25"/>
          <p:cNvCxnSpPr/>
          <p:nvPr/>
        </p:nvCxnSpPr>
        <p:spPr bwMode="auto">
          <a:xfrm>
            <a:off x="3851920" y="1919857"/>
            <a:ext cx="0" cy="3506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8" name="组合 27"/>
          <p:cNvGrpSpPr/>
          <p:nvPr/>
        </p:nvGrpSpPr>
        <p:grpSpPr>
          <a:xfrm>
            <a:off x="611560" y="2911834"/>
            <a:ext cx="7570307" cy="1676140"/>
            <a:chOff x="314061" y="2911834"/>
            <a:chExt cx="7066251" cy="1456863"/>
          </a:xfrm>
        </p:grpSpPr>
        <p:grpSp>
          <p:nvGrpSpPr>
            <p:cNvPr id="27" name="组合 26"/>
            <p:cNvGrpSpPr/>
            <p:nvPr/>
          </p:nvGrpSpPr>
          <p:grpSpPr>
            <a:xfrm>
              <a:off x="314061" y="2911834"/>
              <a:ext cx="5481018" cy="1456863"/>
              <a:chOff x="531142" y="2849169"/>
              <a:chExt cx="7729159" cy="1832013"/>
            </a:xfrm>
          </p:grpSpPr>
          <p:pic>
            <p:nvPicPr>
              <p:cNvPr id="20482" name="Picture 2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7037" y="2863536"/>
                <a:ext cx="2160240" cy="1381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83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142" y="2849169"/>
                <a:ext cx="1671879" cy="1368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椭圆 5"/>
              <p:cNvSpPr/>
              <p:nvPr/>
            </p:nvSpPr>
            <p:spPr bwMode="auto">
              <a:xfrm>
                <a:off x="2961531" y="3219979"/>
                <a:ext cx="713433" cy="493285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endParaRPr lang="zh-CN" altLang="en-US" sz="1400" smtClean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6415" y="2863535"/>
                <a:ext cx="1298507" cy="1381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0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8093" y="2863603"/>
                <a:ext cx="1872208" cy="1381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矩形 11"/>
              <p:cNvSpPr/>
              <p:nvPr/>
            </p:nvSpPr>
            <p:spPr>
              <a:xfrm>
                <a:off x="5818857" y="4352206"/>
                <a:ext cx="999595" cy="328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100" dirty="0" smtClean="0">
                    <a:solidFill>
                      <a:schemeClr val="bg1">
                        <a:lumMod val="50000"/>
                      </a:schemeClr>
                    </a:solidFill>
                    <a:ea typeface="等线" panose="02010600030101010101" pitchFamily="2" charset="-122"/>
                    <a:cs typeface="Arial" panose="020B0604020202020204" pitchFamily="34" charset="0"/>
                  </a:rPr>
                  <a:t>36, 42K </a:t>
                </a:r>
                <a:endParaRPr lang="zh-CN" altLang="en-US" sz="11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770973" y="4350717"/>
                <a:ext cx="952125" cy="328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100" dirty="0" smtClean="0">
                    <a:solidFill>
                      <a:schemeClr val="bg1">
                        <a:lumMod val="50000"/>
                      </a:schemeClr>
                    </a:solidFill>
                    <a:ea typeface="等线" panose="02010600030101010101" pitchFamily="2" charset="-122"/>
                    <a:cs typeface="Arial" panose="020B0604020202020204" pitchFamily="34" charset="0"/>
                  </a:rPr>
                  <a:t>12~30K</a:t>
                </a:r>
                <a:endParaRPr lang="zh-CN" altLang="en-US" sz="11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6772" y="2928894"/>
              <a:ext cx="1493540" cy="1113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椭圆 10"/>
            <p:cNvSpPr/>
            <p:nvPr/>
          </p:nvSpPr>
          <p:spPr bwMode="auto">
            <a:xfrm>
              <a:off x="6573502" y="3228325"/>
              <a:ext cx="599359" cy="246643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endParaRPr lang="zh-CN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6331622" y="4107083"/>
              <a:ext cx="90467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>
                      <a:lumMod val="50000"/>
                    </a:scheme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48.60k</a:t>
              </a:r>
              <a:endParaRPr lang="zh-CN" alt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5" name="椭圆 34"/>
          <p:cNvSpPr/>
          <p:nvPr/>
        </p:nvSpPr>
        <p:spPr bwMode="auto">
          <a:xfrm>
            <a:off x="5311225" y="3430314"/>
            <a:ext cx="772943" cy="43757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582597" y="2220389"/>
            <a:ext cx="1944217" cy="4308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050" dirty="0">
                <a:cs typeface="Arial" panose="020B0604020202020204" pitchFamily="34" charset="0"/>
              </a:rPr>
              <a:t>C</a:t>
            </a:r>
            <a:r>
              <a:rPr lang="en-US" altLang="zh-CN" sz="1050" dirty="0" smtClean="0">
                <a:cs typeface="Arial" panose="020B0604020202020204" pitchFamily="34" charset="0"/>
              </a:rPr>
              <a:t>heck whether unstable input voltage </a:t>
            </a:r>
            <a:endParaRPr lang="en-US" altLang="zh-CN" sz="1050" dirty="0" smtClean="0"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7251" y="195486"/>
            <a:ext cx="2164509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4. </a:t>
            </a:r>
            <a:r>
              <a:rPr lang="en-US" altLang="zh-CN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35</a:t>
            </a:r>
            <a:r>
              <a:rPr lang="zh-CN" altLang="en-US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39</a:t>
            </a:r>
            <a:endParaRPr lang="en-US" altLang="zh-CN" sz="1400" b="1" kern="100" dirty="0" smtClean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91680" y="627534"/>
            <a:ext cx="1944217" cy="698268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5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35</a:t>
            </a:r>
            <a:endParaRPr lang="en-US" altLang="zh-CN" sz="1050" kern="100" dirty="0" smtClean="0"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 defTabSz="6858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50" kern="100" dirty="0">
                <a:ea typeface="黑体" panose="02010609060101010101" pitchFamily="49" charset="-122"/>
                <a:cs typeface="Arial" panose="020B0604020202020204" pitchFamily="34" charset="0"/>
              </a:rPr>
              <a:t>Fault with the over electric current protection </a:t>
            </a:r>
            <a:endParaRPr lang="en-US" altLang="zh-CN" sz="105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44008" y="630371"/>
            <a:ext cx="2664296" cy="698268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5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39</a:t>
            </a:r>
            <a:endParaRPr lang="zh-CN" altLang="zh-CN" sz="1050" kern="100" dirty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50" kern="100" dirty="0">
                <a:ea typeface="黑体" panose="02010609060101010101" pitchFamily="49" charset="-122"/>
                <a:cs typeface="Arial" panose="020B0604020202020204" pitchFamily="34" charset="0"/>
              </a:rPr>
              <a:t>Protection of compressor driving module for excessive temperature</a:t>
            </a:r>
            <a:endParaRPr lang="en-US" altLang="zh-CN" sz="105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99992" y="1394003"/>
            <a:ext cx="3024336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sz="1100" dirty="0" smtClean="0">
                <a:solidFill>
                  <a:srgbClr val="0000FF"/>
                </a:solidFill>
                <a:cs typeface="Arial" panose="020B0604020202020204" pitchFamily="34" charset="0"/>
              </a:rPr>
              <a:t>Temperature </a:t>
            </a:r>
            <a:r>
              <a:rPr lang="en-US" altLang="zh-CN" sz="1100" dirty="0">
                <a:solidFill>
                  <a:srgbClr val="0000FF"/>
                </a:solidFill>
                <a:cs typeface="Arial" panose="020B0604020202020204" pitchFamily="34" charset="0"/>
              </a:rPr>
              <a:t>too high error </a:t>
            </a:r>
            <a:r>
              <a:rPr lang="en-US" altLang="zh-CN" sz="1100" dirty="0" smtClean="0">
                <a:solidFill>
                  <a:srgbClr val="0000FF"/>
                </a:solidFill>
                <a:cs typeface="Arial" panose="020B0604020202020204" pitchFamily="34" charset="0"/>
              </a:rPr>
              <a:t>detect logic:</a:t>
            </a:r>
            <a:endParaRPr lang="en-US" altLang="zh-CN" sz="1100" dirty="0" smtClean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altLang="zh-CN" sz="1050" dirty="0" smtClean="0">
                <a:cs typeface="Arial" panose="020B0604020202020204" pitchFamily="34" charset="0"/>
              </a:rPr>
              <a:t>Built </a:t>
            </a:r>
            <a:r>
              <a:rPr lang="en-US" altLang="zh-CN" sz="1050" dirty="0">
                <a:cs typeface="Arial" panose="020B0604020202020204" pitchFamily="34" charset="0"/>
              </a:rPr>
              <a:t>in temperature sensor detect over 105</a:t>
            </a:r>
            <a:r>
              <a:rPr lang="zh-CN" altLang="en-US" sz="1050" dirty="0">
                <a:cs typeface="Arial" panose="020B0604020202020204" pitchFamily="34" charset="0"/>
              </a:rPr>
              <a:t>℃ </a:t>
            </a:r>
            <a:endParaRPr lang="en-US" altLang="zh-CN" sz="1050" dirty="0"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03648" y="1394003"/>
            <a:ext cx="252028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sz="1050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Over </a:t>
            </a:r>
            <a:r>
              <a:rPr lang="en-US" altLang="zh-CN" sz="1050" dirty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current </a:t>
            </a:r>
            <a:r>
              <a:rPr lang="en-US" altLang="zh-CN" sz="1050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error detect  logic: </a:t>
            </a:r>
            <a:endParaRPr lang="en-US" altLang="zh-CN" sz="1050" dirty="0" smtClean="0">
              <a:solidFill>
                <a:srgbClr val="0000FF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altLang="zh-CN" sz="105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Due </a:t>
            </a:r>
            <a:r>
              <a:rPr lang="en-US" altLang="zh-CN" sz="105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to poor signal of input AC voltage or unstable voltage cause high </a:t>
            </a:r>
            <a:r>
              <a:rPr lang="en-US" altLang="zh-CN" sz="105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current</a:t>
            </a:r>
            <a:endParaRPr lang="en-US" altLang="zh-CN" sz="1050" dirty="0">
              <a:cs typeface="Arial" panose="020B0604020202020204" pitchFamily="34" charset="0"/>
            </a:endParaRPr>
          </a:p>
        </p:txBody>
      </p:sp>
      <p:cxnSp>
        <p:nvCxnSpPr>
          <p:cNvPr id="11" name="直接箭头连接符 10"/>
          <p:cNvCxnSpPr/>
          <p:nvPr/>
        </p:nvCxnSpPr>
        <p:spPr bwMode="auto">
          <a:xfrm>
            <a:off x="2483768" y="1927605"/>
            <a:ext cx="0" cy="2790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箭头连接符 12"/>
          <p:cNvCxnSpPr>
            <a:stCxn id="2" idx="2"/>
          </p:cNvCxnSpPr>
          <p:nvPr/>
        </p:nvCxnSpPr>
        <p:spPr bwMode="auto">
          <a:xfrm>
            <a:off x="6012160" y="1817196"/>
            <a:ext cx="0" cy="3894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矩形 13"/>
          <p:cNvSpPr/>
          <p:nvPr/>
        </p:nvSpPr>
        <p:spPr>
          <a:xfrm>
            <a:off x="4444464" y="2226783"/>
            <a:ext cx="3024336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000" dirty="0">
                <a:cs typeface="Arial" panose="020B0604020202020204" pitchFamily="34" charset="0"/>
              </a:rPr>
              <a:t>Check whether poor heat exchanger of ODU , cause high temperature of electric control box </a:t>
            </a:r>
            <a:endParaRPr lang="en-US" altLang="zh-CN" sz="1000" dirty="0">
              <a:cs typeface="Arial" panose="020B0604020202020204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 bwMode="auto">
          <a:xfrm flipH="1">
            <a:off x="2483768" y="2926752"/>
            <a:ext cx="34923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直接连接符 19"/>
          <p:cNvCxnSpPr/>
          <p:nvPr/>
        </p:nvCxnSpPr>
        <p:spPr bwMode="auto">
          <a:xfrm>
            <a:off x="2483768" y="2626893"/>
            <a:ext cx="0" cy="2998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接连接符 21"/>
          <p:cNvCxnSpPr/>
          <p:nvPr/>
        </p:nvCxnSpPr>
        <p:spPr bwMode="auto">
          <a:xfrm flipV="1">
            <a:off x="5976156" y="2651276"/>
            <a:ext cx="0" cy="288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接箭头连接符 22"/>
          <p:cNvCxnSpPr/>
          <p:nvPr/>
        </p:nvCxnSpPr>
        <p:spPr bwMode="auto">
          <a:xfrm>
            <a:off x="4251804" y="2926752"/>
            <a:ext cx="0" cy="1898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矩形 23"/>
          <p:cNvSpPr/>
          <p:nvPr/>
        </p:nvSpPr>
        <p:spPr>
          <a:xfrm>
            <a:off x="3176270" y="3089563"/>
            <a:ext cx="2323659" cy="2462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10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Try to replace a </a:t>
            </a:r>
            <a:r>
              <a:rPr lang="en-US" altLang="zh-CN" sz="1000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new drive </a:t>
            </a:r>
            <a:r>
              <a:rPr lang="en-US" altLang="zh-CN" sz="10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PCB</a:t>
            </a:r>
            <a:endParaRPr lang="en-US" altLang="zh-CN" sz="1000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649798" y="3332563"/>
            <a:ext cx="5464521" cy="1574530"/>
            <a:chOff x="967493" y="2500604"/>
            <a:chExt cx="6693223" cy="2536795"/>
          </a:xfrm>
        </p:grpSpPr>
        <p:grpSp>
          <p:nvGrpSpPr>
            <p:cNvPr id="26" name="组合 25"/>
            <p:cNvGrpSpPr/>
            <p:nvPr/>
          </p:nvGrpSpPr>
          <p:grpSpPr>
            <a:xfrm>
              <a:off x="967493" y="2500604"/>
              <a:ext cx="4348169" cy="2536795"/>
              <a:chOff x="2263309" y="771551"/>
              <a:chExt cx="5742489" cy="4459545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2263309" y="771551"/>
                <a:ext cx="2490909" cy="4409867"/>
                <a:chOff x="750268" y="-572062"/>
                <a:chExt cx="3018498" cy="5922030"/>
              </a:xfrm>
            </p:grpSpPr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750268" y="305910"/>
                  <a:ext cx="2592288" cy="4166085"/>
                </a:xfrm>
                <a:prstGeom prst="rect">
                  <a:avLst/>
                </a:prstGeom>
              </p:spPr>
            </p:pic>
            <p:sp>
              <p:nvSpPr>
                <p:cNvPr id="36" name="矩形 35"/>
                <p:cNvSpPr/>
                <p:nvPr/>
              </p:nvSpPr>
              <p:spPr>
                <a:xfrm>
                  <a:off x="994216" y="4471996"/>
                  <a:ext cx="1480640" cy="87797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900" dirty="0">
                      <a:solidFill>
                        <a:schemeClr val="bg1">
                          <a:lumMod val="50000"/>
                        </a:schemeClr>
                      </a:solidFill>
                    </a:rPr>
                    <a:t>Drive PCB </a:t>
                  </a:r>
                  <a:endParaRPr lang="zh-CN" altLang="en-US" sz="9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7" name="矩形 36"/>
                <p:cNvSpPr/>
                <p:nvPr/>
              </p:nvSpPr>
              <p:spPr>
                <a:xfrm>
                  <a:off x="2325833" y="4464697"/>
                  <a:ext cx="1442933" cy="87797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900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Main </a:t>
                  </a:r>
                  <a:r>
                    <a:rPr lang="en-US" altLang="zh-CN" sz="900" dirty="0">
                      <a:solidFill>
                        <a:schemeClr val="bg1">
                          <a:lumMod val="50000"/>
                        </a:schemeClr>
                      </a:solidFill>
                    </a:rPr>
                    <a:t>PCB </a:t>
                  </a:r>
                  <a:endParaRPr lang="zh-CN" altLang="en-US" sz="9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8" name="矩形 37"/>
                <p:cNvSpPr/>
                <p:nvPr/>
              </p:nvSpPr>
              <p:spPr>
                <a:xfrm>
                  <a:off x="1569248" y="-572062"/>
                  <a:ext cx="1706884" cy="87797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900" dirty="0" smtClean="0"/>
                    <a:t>48/60K ODU </a:t>
                  </a:r>
                  <a:endParaRPr lang="zh-CN" altLang="en-US" sz="900" dirty="0"/>
                </a:p>
              </p:txBody>
            </p:sp>
          </p:grpSp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5119331" y="1820650"/>
                <a:ext cx="2421878" cy="3091444"/>
              </a:xfrm>
              <a:prstGeom prst="rect">
                <a:avLst/>
              </a:prstGeom>
            </p:spPr>
          </p:pic>
          <p:sp>
            <p:nvSpPr>
              <p:cNvPr id="32" name="矩形 31"/>
              <p:cNvSpPr/>
              <p:nvPr/>
            </p:nvSpPr>
            <p:spPr>
              <a:xfrm>
                <a:off x="5212660" y="4577310"/>
                <a:ext cx="1221846" cy="6537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900" dirty="0">
                    <a:solidFill>
                      <a:schemeClr val="bg1">
                        <a:lumMod val="50000"/>
                      </a:schemeClr>
                    </a:solidFill>
                  </a:rPr>
                  <a:t>Drive PCB </a:t>
                </a:r>
                <a:endParaRPr lang="zh-CN" altLang="en-US" sz="9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6815068" y="4570260"/>
                <a:ext cx="1190730" cy="6537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900" dirty="0" smtClean="0">
                    <a:solidFill>
                      <a:schemeClr val="bg1">
                        <a:lumMod val="50000"/>
                      </a:schemeClr>
                    </a:solidFill>
                  </a:rPr>
                  <a:t>Main </a:t>
                </a:r>
                <a:r>
                  <a:rPr lang="en-US" altLang="zh-CN" sz="900" dirty="0">
                    <a:solidFill>
                      <a:schemeClr val="bg1">
                        <a:lumMod val="50000"/>
                      </a:schemeClr>
                    </a:solidFill>
                  </a:rPr>
                  <a:t>PCB </a:t>
                </a:r>
                <a:endParaRPr lang="zh-CN" altLang="en-US" sz="9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5672455" y="1532281"/>
                <a:ext cx="1667850" cy="6537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900" dirty="0" smtClean="0"/>
                  <a:t>30/36/42K ODU </a:t>
                </a:r>
                <a:endParaRPr lang="zh-CN" altLang="en-US" sz="900" dirty="0"/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5954782" y="2928210"/>
              <a:ext cx="1346325" cy="2065543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6183578" y="3005563"/>
              <a:ext cx="1154896" cy="3471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800" dirty="0" smtClean="0"/>
                <a:t>12/18/24K ODU </a:t>
              </a:r>
              <a:endParaRPr lang="zh-CN" altLang="en-US" sz="800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6334259" y="4637238"/>
              <a:ext cx="1239322" cy="3719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 smtClean="0">
                  <a:solidFill>
                    <a:schemeClr val="bg1">
                      <a:lumMod val="50000"/>
                    </a:schemeClr>
                  </a:solidFill>
                </a:rPr>
                <a:t>Intergrade </a:t>
              </a: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</a:rPr>
                <a:t>PCB </a:t>
              </a:r>
              <a:endParaRPr lang="zh-CN" altLang="en-US" sz="9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2789327" y="2643972"/>
            <a:ext cx="365805" cy="283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5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No</a:t>
            </a:r>
            <a:endParaRPr lang="en-US" altLang="zh-CN" sz="105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5499929" y="2661169"/>
            <a:ext cx="365805" cy="283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altLang="zh-CN" sz="1050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No</a:t>
            </a:r>
            <a:endParaRPr lang="en-US" altLang="zh-CN" sz="1050" kern="1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2806" y="218333"/>
            <a:ext cx="7259514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5. </a:t>
            </a:r>
            <a:r>
              <a:rPr lang="en-US" altLang="zh-CN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36</a:t>
            </a:r>
            <a:r>
              <a:rPr lang="zh-CN" altLang="en-US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Over-voltage Protection of the compressor drive modular</a:t>
            </a:r>
            <a:endParaRPr lang="en-US" altLang="zh-CN" sz="1600" b="1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5576" y="555526"/>
            <a:ext cx="7711348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ea typeface="等线" panose="02010600030101010101" pitchFamily="2" charset="-122"/>
                <a:cs typeface="Arial" panose="020B0604020202020204" pitchFamily="34" charset="0"/>
              </a:rPr>
              <a:t>Trouble shooting </a:t>
            </a:r>
            <a:r>
              <a:rPr lang="en-US" altLang="zh-CN" sz="1200" b="1" dirty="0" smtClean="0">
                <a:ea typeface="等线" panose="02010600030101010101" pitchFamily="2" charset="-122"/>
                <a:cs typeface="Arial" panose="020B0604020202020204" pitchFamily="34" charset="0"/>
              </a:rPr>
              <a:t>reference for </a:t>
            </a:r>
            <a:r>
              <a:rPr lang="en-US" altLang="zh-CN" sz="12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single phase unit </a:t>
            </a:r>
            <a:endParaRPr lang="en-US" altLang="zh-CN" sz="1200" b="1" dirty="0">
              <a:solidFill>
                <a:srgbClr val="0000FF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83643" y="3887269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1200" dirty="0" smtClean="0">
                <a:cs typeface="Arial" panose="020B0604020202020204" pitchFamily="34" charset="0"/>
              </a:rPr>
              <a:t>1. Test power supply terminal L and N, </a:t>
            </a:r>
            <a:endParaRPr lang="en-US" altLang="zh-CN" sz="1200" dirty="0" smtClean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1200" dirty="0" smtClean="0">
                <a:cs typeface="Arial" panose="020B0604020202020204" pitchFamily="34" charset="0"/>
              </a:rPr>
              <a:t>2. If test voltage range between 125 and 290 V</a:t>
            </a:r>
            <a:r>
              <a:rPr lang="zh-CN" altLang="en-US" sz="1200" dirty="0" smtClean="0">
                <a:cs typeface="Arial" panose="020B0604020202020204" pitchFamily="34" charset="0"/>
              </a:rPr>
              <a:t>，</a:t>
            </a:r>
            <a:r>
              <a:rPr lang="en-US" altLang="zh-CN" sz="1200" dirty="0" smtClean="0">
                <a:cs typeface="Arial" panose="020B0604020202020204" pitchFamily="34" charset="0"/>
              </a:rPr>
              <a:t>and </a:t>
            </a:r>
            <a:r>
              <a:rPr lang="en-US" altLang="zh-CN" sz="1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36</a:t>
            </a:r>
            <a:r>
              <a:rPr lang="en-US" altLang="zh-CN" sz="1200" dirty="0" smtClean="0">
                <a:cs typeface="Arial" panose="020B0604020202020204" pitchFamily="34" charset="0"/>
              </a:rPr>
              <a:t> not disappear , </a:t>
            </a:r>
            <a:r>
              <a:rPr lang="zh-CN" altLang="en-US" sz="1200" dirty="0" smtClean="0">
                <a:cs typeface="Arial" panose="020B0604020202020204" pitchFamily="34" charset="0"/>
              </a:rPr>
              <a:t> </a:t>
            </a:r>
            <a:r>
              <a:rPr lang="en-US" altLang="zh-CN" sz="1200" dirty="0" smtClean="0">
                <a:cs typeface="Arial" panose="020B0604020202020204" pitchFamily="34" charset="0"/>
              </a:rPr>
              <a:t>then </a:t>
            </a:r>
            <a:r>
              <a:rPr lang="en-US" altLang="zh-CN" sz="1200" dirty="0" smtClean="0">
                <a:solidFill>
                  <a:srgbClr val="0000FF"/>
                </a:solidFill>
                <a:cs typeface="Arial" panose="020B0604020202020204" pitchFamily="34" charset="0"/>
              </a:rPr>
              <a:t>replace a new drive PCB</a:t>
            </a:r>
            <a:endParaRPr lang="en-US" altLang="zh-CN" sz="1200" dirty="0" smtClean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1200" dirty="0" smtClean="0">
                <a:cs typeface="Arial" panose="020B0604020202020204" pitchFamily="34" charset="0"/>
              </a:rPr>
              <a:t>※</a:t>
            </a:r>
            <a:r>
              <a:rPr lang="zh-CN" altLang="en-US" sz="1200" dirty="0">
                <a:cs typeface="Arial" panose="020B0604020202020204" pitchFamily="34" charset="0"/>
              </a:rPr>
              <a:t> </a:t>
            </a:r>
            <a:r>
              <a:rPr lang="en-US" altLang="zh-CN" sz="1200" dirty="0" smtClean="0">
                <a:cs typeface="Arial" panose="020B0604020202020204" pitchFamily="34" charset="0"/>
              </a:rPr>
              <a:t>If drive PCB is normal , </a:t>
            </a:r>
            <a:r>
              <a:rPr lang="en-US" altLang="zh-CN" sz="1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36 </a:t>
            </a:r>
            <a:r>
              <a:rPr lang="en-US" altLang="zh-CN" sz="1200" dirty="0" smtClean="0">
                <a:cs typeface="Arial" panose="020B0604020202020204" pitchFamily="34" charset="0"/>
              </a:rPr>
              <a:t>error will disappear after voltage within normal range last for 2 min</a:t>
            </a:r>
            <a:endParaRPr lang="en-US" altLang="zh-CN" sz="1200" dirty="0">
              <a:cs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562879" y="1202506"/>
            <a:ext cx="6353223" cy="2497465"/>
            <a:chOff x="1715314" y="1298421"/>
            <a:chExt cx="6353223" cy="2497465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314" y="1560031"/>
              <a:ext cx="2376264" cy="2069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1344" y="1465694"/>
              <a:ext cx="1485900" cy="2138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>
              <a:off x="2987824" y="2859782"/>
              <a:ext cx="26278" cy="93610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直接连接符 7"/>
            <p:cNvCxnSpPr/>
            <p:nvPr/>
          </p:nvCxnSpPr>
          <p:spPr bwMode="auto">
            <a:xfrm flipV="1">
              <a:off x="2987824" y="3604057"/>
              <a:ext cx="1789524" cy="19182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直接连接符 9"/>
            <p:cNvCxnSpPr/>
            <p:nvPr/>
          </p:nvCxnSpPr>
          <p:spPr bwMode="auto">
            <a:xfrm>
              <a:off x="3203848" y="2859782"/>
              <a:ext cx="0" cy="77760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直接连接符 10"/>
            <p:cNvCxnSpPr/>
            <p:nvPr/>
          </p:nvCxnSpPr>
          <p:spPr bwMode="auto">
            <a:xfrm flipV="1">
              <a:off x="3203848" y="3457363"/>
              <a:ext cx="1717516" cy="1466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" name="矩形 1"/>
            <p:cNvSpPr/>
            <p:nvPr/>
          </p:nvSpPr>
          <p:spPr>
            <a:xfrm>
              <a:off x="6271250" y="1635646"/>
              <a:ext cx="179728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Over-AC voltage </a:t>
              </a:r>
              <a:r>
                <a:rPr lang="en-US" altLang="zh-CN" sz="1200" dirty="0" smtClean="0">
                  <a:cs typeface="Arial" panose="020B0604020202020204" pitchFamily="34" charset="0"/>
                </a:rPr>
                <a:t>range:</a:t>
              </a:r>
              <a:endParaRPr lang="en-US" altLang="zh-CN" sz="1200" dirty="0" smtClean="0">
                <a:cs typeface="Arial" panose="020B0604020202020204" pitchFamily="34" charset="0"/>
              </a:endParaRPr>
            </a:p>
            <a:p>
              <a:r>
                <a:rPr lang="zh-CN" altLang="en-US" sz="1200" dirty="0" smtClean="0">
                  <a:cs typeface="Arial" panose="020B0604020202020204" pitchFamily="34" charset="0"/>
                </a:rPr>
                <a:t>＞</a:t>
              </a:r>
              <a:r>
                <a:rPr lang="en-US" altLang="zh-CN" sz="1200" dirty="0" smtClean="0">
                  <a:cs typeface="Arial" panose="020B0604020202020204" pitchFamily="34" charset="0"/>
                </a:rPr>
                <a:t>290V</a:t>
              </a:r>
              <a:endParaRPr lang="en-US" altLang="zh-CN" sz="1200" dirty="0" smtClean="0">
                <a:cs typeface="Arial" panose="020B0604020202020204" pitchFamily="34" charset="0"/>
              </a:endParaRPr>
            </a:p>
            <a:p>
              <a:r>
                <a:rPr lang="zh-CN" altLang="en-US" sz="1200" dirty="0" smtClean="0">
                  <a:cs typeface="Arial" panose="020B0604020202020204" pitchFamily="34" charset="0"/>
                </a:rPr>
                <a:t>＜</a:t>
              </a:r>
              <a:r>
                <a:rPr lang="en-US" altLang="zh-CN" sz="1200" dirty="0" smtClean="0">
                  <a:cs typeface="Arial" panose="020B0604020202020204" pitchFamily="34" charset="0"/>
                </a:rPr>
                <a:t>125V</a:t>
              </a:r>
              <a:endParaRPr lang="zh-CN" altLang="en-US" sz="1200" dirty="0"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145065" y="1298421"/>
              <a:ext cx="151676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ODU Power terminal 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38" y="1040184"/>
            <a:ext cx="1323413" cy="1751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32" y="1546133"/>
            <a:ext cx="1529423" cy="185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接连接符 5"/>
          <p:cNvCxnSpPr/>
          <p:nvPr/>
        </p:nvCxnSpPr>
        <p:spPr bwMode="auto">
          <a:xfrm>
            <a:off x="5399021" y="1441547"/>
            <a:ext cx="0" cy="55186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接连接符 7"/>
          <p:cNvCxnSpPr/>
          <p:nvPr/>
        </p:nvCxnSpPr>
        <p:spPr bwMode="auto">
          <a:xfrm flipV="1">
            <a:off x="3742837" y="1441548"/>
            <a:ext cx="1656184" cy="10301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接连接符 9"/>
          <p:cNvCxnSpPr/>
          <p:nvPr/>
        </p:nvCxnSpPr>
        <p:spPr bwMode="auto">
          <a:xfrm>
            <a:off x="5244329" y="1580244"/>
            <a:ext cx="0" cy="33591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接连接符 10"/>
          <p:cNvCxnSpPr/>
          <p:nvPr/>
        </p:nvCxnSpPr>
        <p:spPr bwMode="auto">
          <a:xfrm flipV="1">
            <a:off x="3958861" y="1580245"/>
            <a:ext cx="1285468" cy="9999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矩形 13"/>
          <p:cNvSpPr/>
          <p:nvPr/>
        </p:nvSpPr>
        <p:spPr>
          <a:xfrm>
            <a:off x="2915816" y="3454137"/>
            <a:ext cx="586916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1050" dirty="0" smtClean="0">
                <a:cs typeface="Arial" panose="020B0604020202020204" pitchFamily="34" charset="0"/>
              </a:rPr>
              <a:t>1. Test drive PCB voltage port as the photo</a:t>
            </a:r>
            <a:endParaRPr lang="en-US" altLang="zh-CN" sz="1050" dirty="0" smtClean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1050" dirty="0" smtClean="0">
                <a:cs typeface="Arial" panose="020B0604020202020204" pitchFamily="34" charset="0"/>
              </a:rPr>
              <a:t>2.  If test DC voltage range between 250 and 750 V</a:t>
            </a:r>
            <a:r>
              <a:rPr lang="en-US" altLang="zh-CN" sz="1050" dirty="0">
                <a:cs typeface="Arial" panose="020B0604020202020204" pitchFamily="34" charset="0"/>
              </a:rPr>
              <a:t>,</a:t>
            </a:r>
            <a:r>
              <a:rPr lang="en-US" altLang="zh-CN" sz="1050" dirty="0" smtClean="0">
                <a:cs typeface="Arial" panose="020B0604020202020204" pitchFamily="34" charset="0"/>
              </a:rPr>
              <a:t> </a:t>
            </a:r>
            <a:r>
              <a:rPr lang="en-US" altLang="zh-CN" sz="1050" dirty="0">
                <a:cs typeface="Arial" panose="020B0604020202020204" pitchFamily="34" charset="0"/>
              </a:rPr>
              <a:t>and </a:t>
            </a:r>
            <a:r>
              <a:rPr lang="en-US" altLang="zh-CN" sz="1050" b="1" dirty="0">
                <a:solidFill>
                  <a:srgbClr val="FF0000"/>
                </a:solidFill>
                <a:cs typeface="Arial" panose="020B0604020202020204" pitchFamily="34" charset="0"/>
              </a:rPr>
              <a:t>36</a:t>
            </a:r>
            <a:r>
              <a:rPr lang="en-US" altLang="zh-CN" sz="1050" dirty="0">
                <a:cs typeface="Arial" panose="020B0604020202020204" pitchFamily="34" charset="0"/>
              </a:rPr>
              <a:t> not </a:t>
            </a:r>
            <a:r>
              <a:rPr lang="en-US" altLang="zh-CN" sz="1050" dirty="0" smtClean="0">
                <a:cs typeface="Arial" panose="020B0604020202020204" pitchFamily="34" charset="0"/>
              </a:rPr>
              <a:t>disappear, </a:t>
            </a:r>
            <a:r>
              <a:rPr lang="zh-CN" altLang="en-US" sz="1050" dirty="0" smtClean="0">
                <a:cs typeface="Arial" panose="020B0604020202020204" pitchFamily="34" charset="0"/>
              </a:rPr>
              <a:t> </a:t>
            </a:r>
            <a:endParaRPr lang="en-US" altLang="zh-CN" sz="1050" dirty="0" smtClean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1050" dirty="0">
                <a:cs typeface="Arial" panose="020B0604020202020204" pitchFamily="34" charset="0"/>
              </a:rPr>
              <a:t> </a:t>
            </a:r>
            <a:r>
              <a:rPr lang="en-US" altLang="zh-CN" sz="1050" dirty="0" smtClean="0">
                <a:cs typeface="Arial" panose="020B0604020202020204" pitchFamily="34" charset="0"/>
              </a:rPr>
              <a:t>    ----- then </a:t>
            </a:r>
            <a:r>
              <a:rPr lang="en-US" altLang="zh-CN" sz="1050" dirty="0" smtClean="0">
                <a:solidFill>
                  <a:srgbClr val="0000FF"/>
                </a:solidFill>
                <a:cs typeface="Arial" panose="020B0604020202020204" pitchFamily="34" charset="0"/>
              </a:rPr>
              <a:t>replace a new drive PCB</a:t>
            </a:r>
            <a:endParaRPr lang="en-US" altLang="zh-CN" sz="1050" dirty="0" smtClean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1050" dirty="0">
                <a:cs typeface="Arial" panose="020B0604020202020204" pitchFamily="34" charset="0"/>
              </a:rPr>
              <a:t>※</a:t>
            </a:r>
            <a:r>
              <a:rPr lang="zh-CN" altLang="en-US" sz="1050" dirty="0">
                <a:cs typeface="Arial" panose="020B0604020202020204" pitchFamily="34" charset="0"/>
              </a:rPr>
              <a:t> </a:t>
            </a:r>
            <a:r>
              <a:rPr lang="en-US" altLang="zh-CN" sz="1050" dirty="0">
                <a:cs typeface="Arial" panose="020B0604020202020204" pitchFamily="34" charset="0"/>
              </a:rPr>
              <a:t>If drive PCB is normal , </a:t>
            </a:r>
            <a:r>
              <a:rPr lang="en-US" altLang="zh-CN" sz="1050" b="1" dirty="0">
                <a:solidFill>
                  <a:srgbClr val="FF0000"/>
                </a:solidFill>
                <a:cs typeface="Arial" panose="020B0604020202020204" pitchFamily="34" charset="0"/>
              </a:rPr>
              <a:t>36 </a:t>
            </a:r>
            <a:r>
              <a:rPr lang="en-US" altLang="zh-CN" sz="1050" dirty="0">
                <a:cs typeface="Arial" panose="020B0604020202020204" pitchFamily="34" charset="0"/>
              </a:rPr>
              <a:t>error will disappear after voltage within normal range last for 2 min</a:t>
            </a:r>
            <a:endParaRPr lang="en-US" altLang="zh-CN" sz="1050" dirty="0"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94215" y="1760264"/>
            <a:ext cx="1866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Over-DC voltage</a:t>
            </a:r>
            <a:r>
              <a:rPr lang="en-US" altLang="zh-CN" sz="1200" dirty="0" smtClean="0">
                <a:cs typeface="Arial" panose="020B0604020202020204" pitchFamily="34" charset="0"/>
              </a:rPr>
              <a:t> range:</a:t>
            </a:r>
            <a:endParaRPr lang="en-US" altLang="zh-CN" sz="1200" dirty="0" smtClean="0">
              <a:cs typeface="Arial" panose="020B0604020202020204" pitchFamily="34" charset="0"/>
            </a:endParaRPr>
          </a:p>
          <a:p>
            <a:r>
              <a:rPr lang="zh-CN" altLang="en-US" sz="1200" dirty="0" smtClean="0">
                <a:cs typeface="Arial" panose="020B0604020202020204" pitchFamily="34" charset="0"/>
              </a:rPr>
              <a:t>＞</a:t>
            </a:r>
            <a:r>
              <a:rPr lang="en-US" altLang="zh-CN" sz="1200" dirty="0" smtClean="0">
                <a:cs typeface="Arial" panose="020B0604020202020204" pitchFamily="34" charset="0"/>
              </a:rPr>
              <a:t>750V</a:t>
            </a:r>
            <a:endParaRPr lang="en-US" altLang="zh-CN" sz="1200" dirty="0" smtClean="0">
              <a:cs typeface="Arial" panose="020B0604020202020204" pitchFamily="34" charset="0"/>
            </a:endParaRPr>
          </a:p>
          <a:p>
            <a:r>
              <a:rPr lang="zh-CN" altLang="en-US" sz="1200" dirty="0" smtClean="0">
                <a:cs typeface="Arial" panose="020B0604020202020204" pitchFamily="34" charset="0"/>
              </a:rPr>
              <a:t>＜</a:t>
            </a:r>
            <a:r>
              <a:rPr lang="en-US" altLang="zh-CN" sz="1200" dirty="0" smtClean="0">
                <a:cs typeface="Arial" panose="020B0604020202020204" pitchFamily="34" charset="0"/>
              </a:rPr>
              <a:t>250V</a:t>
            </a:r>
            <a:endParaRPr lang="zh-CN" altLang="en-US" sz="1200" dirty="0"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9552" y="370860"/>
            <a:ext cx="7711348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36</a:t>
            </a:r>
            <a:r>
              <a:rPr lang="en-US" altLang="zh-CN" sz="1400" b="1" dirty="0" smtClean="0">
                <a:ea typeface="等线" panose="02010600030101010101" pitchFamily="2" charset="-122"/>
                <a:cs typeface="Arial" panose="020B0604020202020204" pitchFamily="34" charset="0"/>
              </a:rPr>
              <a:t> Trouble </a:t>
            </a:r>
            <a:r>
              <a:rPr lang="en-US" altLang="zh-CN" sz="1400" b="1" dirty="0">
                <a:ea typeface="等线" panose="02010600030101010101" pitchFamily="2" charset="-122"/>
                <a:cs typeface="Arial" panose="020B0604020202020204" pitchFamily="34" charset="0"/>
              </a:rPr>
              <a:t>shooting </a:t>
            </a:r>
            <a:r>
              <a:rPr lang="en-US" altLang="zh-CN" sz="1400" b="1" dirty="0" smtClean="0">
                <a:ea typeface="等线" panose="02010600030101010101" pitchFamily="2" charset="-122"/>
                <a:cs typeface="Arial" panose="020B0604020202020204" pitchFamily="34" charset="0"/>
              </a:rPr>
              <a:t>reference for </a:t>
            </a:r>
            <a:r>
              <a:rPr lang="en-US" altLang="zh-CN" sz="14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three phase unit </a:t>
            </a:r>
            <a:endParaRPr lang="en-US" altLang="zh-CN" sz="1400" b="1" dirty="0">
              <a:solidFill>
                <a:srgbClr val="0000FF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55" y="1040184"/>
            <a:ext cx="1828901" cy="346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标注 2"/>
          <p:cNvSpPr/>
          <p:nvPr/>
        </p:nvSpPr>
        <p:spPr bwMode="auto">
          <a:xfrm>
            <a:off x="3337067" y="1040184"/>
            <a:ext cx="1381124" cy="1751947"/>
          </a:xfrm>
          <a:prstGeom prst="wedgeRectCallout">
            <a:avLst>
              <a:gd name="adj1" fmla="val -178765"/>
              <a:gd name="adj2" fmla="val -3645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1006533" y="1040184"/>
            <a:ext cx="593234" cy="40136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7" name="直接连接符 16"/>
          <p:cNvCxnSpPr/>
          <p:nvPr/>
        </p:nvCxnSpPr>
        <p:spPr bwMode="auto">
          <a:xfrm flipV="1">
            <a:off x="3742217" y="1544566"/>
            <a:ext cx="620" cy="856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矩形 19"/>
          <p:cNvSpPr/>
          <p:nvPr/>
        </p:nvSpPr>
        <p:spPr bwMode="auto">
          <a:xfrm>
            <a:off x="3670209" y="1641463"/>
            <a:ext cx="144016" cy="15203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 bwMode="auto">
          <a:xfrm>
            <a:off x="3868135" y="1630241"/>
            <a:ext cx="144016" cy="130023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89139"/>
            <a:ext cx="1978556" cy="147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18" y="1289139"/>
            <a:ext cx="1872208" cy="14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92806" y="218333"/>
            <a:ext cx="7259514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6. </a:t>
            </a:r>
            <a:r>
              <a:rPr lang="en-US" altLang="zh-CN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38</a:t>
            </a:r>
            <a:r>
              <a:rPr lang="zh-CN" altLang="en-US" sz="16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Fault with compressor power supply phase 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deficiency </a:t>
            </a:r>
            <a:r>
              <a:rPr lang="en-US" altLang="zh-CN" sz="12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(lack) 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protection</a:t>
            </a:r>
            <a:endParaRPr lang="en-US" altLang="zh-CN" sz="1400" b="1" dirty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07604" y="618242"/>
            <a:ext cx="3936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Trouble shooting </a:t>
            </a:r>
            <a:r>
              <a:rPr lang="en-US" altLang="zh-CN" sz="12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reference for </a:t>
            </a:r>
            <a:r>
              <a:rPr lang="en-US" altLang="zh-CN" sz="12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single phase unit </a:t>
            </a:r>
            <a:endParaRPr lang="en-US" altLang="zh-CN" sz="1200" b="1" dirty="0">
              <a:solidFill>
                <a:srgbClr val="0000FF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 bwMode="auto">
          <a:xfrm>
            <a:off x="6175491" y="1450307"/>
            <a:ext cx="593234" cy="40136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116754" y="1580767"/>
            <a:ext cx="1396052" cy="1323181"/>
            <a:chOff x="6472108" y="2775026"/>
            <a:chExt cx="1396052" cy="132318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6170" y="2848715"/>
              <a:ext cx="1207928" cy="1191031"/>
            </a:xfrm>
            <a:prstGeom prst="rect">
              <a:avLst/>
            </a:prstGeom>
          </p:spPr>
        </p:pic>
        <p:sp>
          <p:nvSpPr>
            <p:cNvPr id="7" name="矩形标注 6"/>
            <p:cNvSpPr/>
            <p:nvPr/>
          </p:nvSpPr>
          <p:spPr bwMode="auto">
            <a:xfrm>
              <a:off x="6472108" y="2775026"/>
              <a:ext cx="1396052" cy="1323181"/>
            </a:xfrm>
            <a:prstGeom prst="wedgeRectCallout">
              <a:avLst>
                <a:gd name="adj1" fmla="val -83220"/>
                <a:gd name="adj2" fmla="val -46197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11560" y="1696080"/>
            <a:ext cx="1573927" cy="1320180"/>
            <a:chOff x="1043608" y="2841100"/>
            <a:chExt cx="1573927" cy="1320180"/>
          </a:xfrm>
        </p:grpSpPr>
        <p:sp>
          <p:nvSpPr>
            <p:cNvPr id="2" name="矩形标注 1"/>
            <p:cNvSpPr/>
            <p:nvPr/>
          </p:nvSpPr>
          <p:spPr bwMode="auto">
            <a:xfrm>
              <a:off x="1043608" y="2841100"/>
              <a:ext cx="1573927" cy="1320180"/>
            </a:xfrm>
            <a:prstGeom prst="wedgeRectCallout">
              <a:avLst>
                <a:gd name="adj1" fmla="val 65707"/>
                <a:gd name="adj2" fmla="val -40674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226" y="2897138"/>
              <a:ext cx="1380690" cy="1208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椭圆 9"/>
          <p:cNvSpPr/>
          <p:nvPr/>
        </p:nvSpPr>
        <p:spPr bwMode="auto">
          <a:xfrm>
            <a:off x="2320918" y="1463652"/>
            <a:ext cx="593234" cy="40136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左右箭头 5"/>
          <p:cNvSpPr/>
          <p:nvPr/>
        </p:nvSpPr>
        <p:spPr bwMode="auto">
          <a:xfrm>
            <a:off x="4003231" y="1624080"/>
            <a:ext cx="972000" cy="144000"/>
          </a:xfrm>
          <a:prstGeom prst="left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02967" y="1745894"/>
            <a:ext cx="8290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 smtClean="0">
                <a:ea typeface="等线" panose="02010600030101010101" pitchFamily="2" charset="-122"/>
                <a:cs typeface="Arial" panose="020B0604020202020204" pitchFamily="34" charset="0"/>
              </a:rPr>
              <a:t>Connection</a:t>
            </a:r>
            <a:endParaRPr lang="zh-CN" alt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5220072" y="4083918"/>
            <a:ext cx="2594707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1.Check whether compressor terminal    board wire loose      </a:t>
            </a:r>
            <a:r>
              <a:rPr lang="en-US" altLang="zh-CN" sz="1100" dirty="0" smtClean="0">
                <a:solidFill>
                  <a:srgbClr val="0000FF"/>
                </a:solidFill>
              </a:rPr>
              <a:t>--- Reconnect </a:t>
            </a:r>
            <a:endParaRPr lang="zh-CN" altLang="en-US" sz="1100" dirty="0">
              <a:solidFill>
                <a:srgbClr val="0000FF"/>
              </a:solidFill>
            </a:endParaRPr>
          </a:p>
        </p:txBody>
      </p:sp>
      <p:cxnSp>
        <p:nvCxnSpPr>
          <p:cNvPr id="14" name="直接箭头连接符 13"/>
          <p:cNvCxnSpPr/>
          <p:nvPr/>
        </p:nvCxnSpPr>
        <p:spPr bwMode="auto">
          <a:xfrm flipH="1" flipV="1">
            <a:off x="7812360" y="4254744"/>
            <a:ext cx="2903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箭头连接符 16"/>
          <p:cNvCxnSpPr>
            <a:endCxn id="28" idx="2"/>
          </p:cNvCxnSpPr>
          <p:nvPr/>
        </p:nvCxnSpPr>
        <p:spPr bwMode="auto">
          <a:xfrm flipV="1">
            <a:off x="6408205" y="3731821"/>
            <a:ext cx="0" cy="3521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接连接符 22"/>
          <p:cNvCxnSpPr/>
          <p:nvPr/>
        </p:nvCxnSpPr>
        <p:spPr bwMode="auto">
          <a:xfrm>
            <a:off x="8100392" y="2205354"/>
            <a:ext cx="0" cy="20493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5220072" y="3300934"/>
            <a:ext cx="2521445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2.Check whether compressor wire1# abnormal      </a:t>
            </a:r>
            <a:r>
              <a:rPr lang="en-US" altLang="zh-CN" sz="1100" dirty="0" smtClean="0">
                <a:solidFill>
                  <a:srgbClr val="0000FF"/>
                </a:solidFill>
              </a:rPr>
              <a:t>--- Replace new wire</a:t>
            </a:r>
            <a:endParaRPr lang="zh-CN" altLang="en-US" sz="1100" dirty="0">
              <a:solidFill>
                <a:srgbClr val="0000FF"/>
              </a:solidFill>
            </a:endParaRPr>
          </a:p>
        </p:txBody>
      </p:sp>
      <p:cxnSp>
        <p:nvCxnSpPr>
          <p:cNvPr id="29" name="直接箭头连接符 28"/>
          <p:cNvCxnSpPr>
            <a:stCxn id="18443" idx="2"/>
          </p:cNvCxnSpPr>
          <p:nvPr/>
        </p:nvCxnSpPr>
        <p:spPr bwMode="auto">
          <a:xfrm>
            <a:off x="5736003" y="1253957"/>
            <a:ext cx="0" cy="1963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2D81B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直接箭头连接符 40"/>
          <p:cNvCxnSpPr/>
          <p:nvPr/>
        </p:nvCxnSpPr>
        <p:spPr bwMode="auto">
          <a:xfrm flipH="1" flipV="1">
            <a:off x="4355976" y="3548586"/>
            <a:ext cx="864097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441" name="矩形 18440"/>
          <p:cNvSpPr/>
          <p:nvPr/>
        </p:nvSpPr>
        <p:spPr>
          <a:xfrm>
            <a:off x="6480794" y="3793958"/>
            <a:ext cx="80021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dirty="0">
                <a:solidFill>
                  <a:srgbClr val="FF0000"/>
                </a:solidFill>
              </a:rPr>
              <a:t>Error exists </a:t>
            </a:r>
            <a:endParaRPr lang="zh-CN" altLang="en-US" sz="900" dirty="0">
              <a:solidFill>
                <a:srgbClr val="FF0000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825314" y="3868648"/>
            <a:ext cx="169218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 smtClean="0">
                <a:solidFill>
                  <a:srgbClr val="FF0000"/>
                </a:solidFill>
              </a:rPr>
              <a:t>If Error still exists </a:t>
            </a:r>
            <a:r>
              <a:rPr lang="en-US" altLang="zh-CN" sz="900" dirty="0">
                <a:solidFill>
                  <a:srgbClr val="FF0000"/>
                </a:solidFill>
              </a:rPr>
              <a:t>a</a:t>
            </a:r>
            <a:r>
              <a:rPr lang="en-US" altLang="zh-CN" sz="900" dirty="0" smtClean="0">
                <a:solidFill>
                  <a:srgbClr val="FF0000"/>
                </a:solidFill>
              </a:rPr>
              <a:t>fter restart </a:t>
            </a:r>
            <a:endParaRPr lang="zh-CN" altLang="en-US" sz="9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47664" y="3333142"/>
            <a:ext cx="2808312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3.Check whether </a:t>
            </a:r>
            <a:r>
              <a:rPr lang="en-US" altLang="zh-CN" sz="1100" dirty="0"/>
              <a:t>compressor </a:t>
            </a:r>
            <a:r>
              <a:rPr lang="en-US" altLang="zh-CN" sz="1100" dirty="0" smtClean="0"/>
              <a:t>wire2# abnormal      </a:t>
            </a:r>
            <a:r>
              <a:rPr lang="en-US" altLang="zh-CN" sz="1100" dirty="0" smtClean="0">
                <a:solidFill>
                  <a:srgbClr val="0000FF"/>
                </a:solidFill>
              </a:rPr>
              <a:t>--- Replace new wire</a:t>
            </a:r>
            <a:endParaRPr lang="zh-CN" altLang="en-US" sz="1100" dirty="0">
              <a:solidFill>
                <a:srgbClr val="0000FF"/>
              </a:solidFill>
            </a:endParaRPr>
          </a:p>
        </p:txBody>
      </p:sp>
      <p:sp>
        <p:nvSpPr>
          <p:cNvPr id="18443" name="矩形 18442"/>
          <p:cNvSpPr/>
          <p:nvPr/>
        </p:nvSpPr>
        <p:spPr>
          <a:xfrm>
            <a:off x="5085825" y="1007736"/>
            <a:ext cx="13003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</a:rPr>
              <a:t>compressor wire1# 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702875" y="2761690"/>
            <a:ext cx="13356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</a:rPr>
              <a:t>compressor </a:t>
            </a:r>
            <a:r>
              <a:rPr lang="en-US" altLang="zh-CN" sz="1000" dirty="0" smtClean="0">
                <a:solidFill>
                  <a:schemeClr val="bg1">
                    <a:lumMod val="50000"/>
                  </a:schemeClr>
                </a:solidFill>
              </a:rPr>
              <a:t>wire 2# 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2" name="直接箭头连接符 51"/>
          <p:cNvCxnSpPr/>
          <p:nvPr/>
        </p:nvCxnSpPr>
        <p:spPr bwMode="auto">
          <a:xfrm>
            <a:off x="3491880" y="2499742"/>
            <a:ext cx="0" cy="3457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2D81B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矩形 53"/>
          <p:cNvSpPr/>
          <p:nvPr/>
        </p:nvSpPr>
        <p:spPr>
          <a:xfrm>
            <a:off x="7125793" y="1322392"/>
            <a:ext cx="17043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</a:rPr>
              <a:t>compressor </a:t>
            </a:r>
            <a:r>
              <a:rPr lang="en-US" altLang="zh-CN" sz="1000" dirty="0" smtClean="0">
                <a:solidFill>
                  <a:schemeClr val="bg1">
                    <a:lumMod val="50000"/>
                  </a:schemeClr>
                </a:solidFill>
              </a:rPr>
              <a:t>terminal board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5" name="直接箭头连接符 54"/>
          <p:cNvCxnSpPr/>
          <p:nvPr/>
        </p:nvCxnSpPr>
        <p:spPr bwMode="auto">
          <a:xfrm>
            <a:off x="2878979" y="3788365"/>
            <a:ext cx="0" cy="3675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矩形 56"/>
          <p:cNvSpPr/>
          <p:nvPr/>
        </p:nvSpPr>
        <p:spPr>
          <a:xfrm>
            <a:off x="4445519" y="3300934"/>
            <a:ext cx="80021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dirty="0">
                <a:solidFill>
                  <a:srgbClr val="FF0000"/>
                </a:solidFill>
              </a:rPr>
              <a:t>Error exists </a:t>
            </a:r>
            <a:endParaRPr lang="zh-CN" altLang="en-US" sz="900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60265" y="4155926"/>
            <a:ext cx="280831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 smtClean="0"/>
              <a:t>4.Try to replace new PCB</a:t>
            </a:r>
            <a:endParaRPr lang="zh-CN" altLang="en-US" sz="1100" dirty="0">
              <a:solidFill>
                <a:srgbClr val="0000FF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830098" y="1445574"/>
            <a:ext cx="11368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 smtClean="0">
                <a:solidFill>
                  <a:schemeClr val="bg1">
                    <a:lumMod val="50000"/>
                  </a:schemeClr>
                </a:solidFill>
              </a:rPr>
              <a:t>Compressor port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07603" y="411510"/>
            <a:ext cx="523254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 smtClean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38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 Trouble </a:t>
            </a:r>
            <a:r>
              <a:rPr lang="en-US" altLang="zh-CN" sz="1400" b="1" dirty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shooting </a:t>
            </a:r>
            <a:r>
              <a:rPr lang="en-US" altLang="zh-CN" sz="14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reference for </a:t>
            </a:r>
            <a:r>
              <a:rPr lang="en-US" altLang="zh-CN" sz="1400" b="1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three phase ODU </a:t>
            </a:r>
            <a:r>
              <a:rPr lang="en-US" altLang="zh-CN" sz="1200" dirty="0" smtClean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(48,60K)</a:t>
            </a:r>
            <a:endParaRPr lang="en-US" altLang="zh-CN" sz="1200" dirty="0">
              <a:solidFill>
                <a:srgbClr val="0000FF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0658" y="3704253"/>
            <a:ext cx="2594707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1.Check whether compressor terminal    board wire loose      </a:t>
            </a:r>
            <a:r>
              <a:rPr lang="en-US" altLang="zh-CN" sz="1100" dirty="0" smtClean="0">
                <a:solidFill>
                  <a:srgbClr val="0000FF"/>
                </a:solidFill>
              </a:rPr>
              <a:t>--- Reconnect </a:t>
            </a:r>
            <a:endParaRPr lang="zh-CN" altLang="en-US" sz="1100" dirty="0">
              <a:solidFill>
                <a:srgbClr val="0000FF"/>
              </a:solidFill>
            </a:endParaRPr>
          </a:p>
        </p:txBody>
      </p:sp>
      <p:cxnSp>
        <p:nvCxnSpPr>
          <p:cNvPr id="14" name="直接箭头连接符 13"/>
          <p:cNvCxnSpPr/>
          <p:nvPr/>
        </p:nvCxnSpPr>
        <p:spPr bwMode="auto">
          <a:xfrm>
            <a:off x="4521928" y="3919697"/>
            <a:ext cx="11592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5654527" y="1588358"/>
            <a:ext cx="2521445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2.Check whether compressor port wire </a:t>
            </a:r>
            <a:r>
              <a:rPr lang="en-US" altLang="zh-CN" sz="1100" dirty="0"/>
              <a:t>loose</a:t>
            </a:r>
            <a:r>
              <a:rPr lang="en-US" altLang="zh-CN" sz="1100" dirty="0" smtClean="0"/>
              <a:t>     </a:t>
            </a:r>
            <a:r>
              <a:rPr lang="en-US" altLang="zh-CN" sz="1100" dirty="0" smtClean="0">
                <a:solidFill>
                  <a:srgbClr val="0000FF"/>
                </a:solidFill>
              </a:rPr>
              <a:t>--- </a:t>
            </a:r>
            <a:r>
              <a:rPr lang="en-US" altLang="zh-CN" sz="1100" dirty="0">
                <a:solidFill>
                  <a:srgbClr val="0000FF"/>
                </a:solidFill>
              </a:rPr>
              <a:t>Reconnect </a:t>
            </a:r>
            <a:endParaRPr lang="zh-CN" altLang="en-US" sz="1100" dirty="0">
              <a:solidFill>
                <a:srgbClr val="0000FF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60" y="1021805"/>
            <a:ext cx="1828901" cy="346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椭圆 31"/>
          <p:cNvSpPr/>
          <p:nvPr/>
        </p:nvSpPr>
        <p:spPr bwMode="auto">
          <a:xfrm>
            <a:off x="1763688" y="2015522"/>
            <a:ext cx="413214" cy="37966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" name="椭圆 32"/>
          <p:cNvSpPr/>
          <p:nvPr/>
        </p:nvSpPr>
        <p:spPr bwMode="auto">
          <a:xfrm>
            <a:off x="2210679" y="3919697"/>
            <a:ext cx="413214" cy="37966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矩形标注 12"/>
          <p:cNvSpPr/>
          <p:nvPr/>
        </p:nvSpPr>
        <p:spPr bwMode="auto">
          <a:xfrm>
            <a:off x="3601564" y="1426500"/>
            <a:ext cx="1260000" cy="1073242"/>
          </a:xfrm>
          <a:prstGeom prst="wedgeRectCallout">
            <a:avLst>
              <a:gd name="adj1" fmla="val -173123"/>
              <a:gd name="adj2" fmla="val 2298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05" y="1465759"/>
            <a:ext cx="1112919" cy="96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3675105" y="3393407"/>
            <a:ext cx="1260000" cy="968686"/>
            <a:chOff x="3820822" y="3402988"/>
            <a:chExt cx="1260000" cy="968686"/>
          </a:xfrm>
        </p:grpSpPr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5367" y="3437331"/>
              <a:ext cx="1190909" cy="9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矩形标注 36"/>
            <p:cNvSpPr/>
            <p:nvPr/>
          </p:nvSpPr>
          <p:spPr bwMode="auto">
            <a:xfrm>
              <a:off x="3820822" y="3402988"/>
              <a:ext cx="1260000" cy="968686"/>
            </a:xfrm>
            <a:prstGeom prst="wedgeRectCallout">
              <a:avLst>
                <a:gd name="adj1" fmla="val -140617"/>
                <a:gd name="adj2" fmla="val 21205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8" name="任意多边形 17"/>
          <p:cNvSpPr/>
          <p:nvPr/>
        </p:nvSpPr>
        <p:spPr>
          <a:xfrm>
            <a:off x="3858377" y="2209800"/>
            <a:ext cx="857639" cy="1333500"/>
          </a:xfrm>
          <a:custGeom>
            <a:avLst/>
            <a:gdLst>
              <a:gd name="connsiteX0" fmla="*/ 951748 w 951748"/>
              <a:gd name="connsiteY0" fmla="*/ 0 h 1333500"/>
              <a:gd name="connsiteX1" fmla="*/ 732673 w 951748"/>
              <a:gd name="connsiteY1" fmla="*/ 561975 h 1333500"/>
              <a:gd name="connsiteX2" fmla="*/ 56398 w 951748"/>
              <a:gd name="connsiteY2" fmla="*/ 752475 h 1333500"/>
              <a:gd name="connsiteX3" fmla="*/ 84973 w 951748"/>
              <a:gd name="connsiteY3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748" h="1333500">
                <a:moveTo>
                  <a:pt x="951748" y="0"/>
                </a:moveTo>
                <a:cubicBezTo>
                  <a:pt x="878723" y="187325"/>
                  <a:pt x="881898" y="436563"/>
                  <a:pt x="732673" y="561975"/>
                </a:cubicBezTo>
                <a:cubicBezTo>
                  <a:pt x="583448" y="687387"/>
                  <a:pt x="164348" y="623888"/>
                  <a:pt x="56398" y="752475"/>
                </a:cubicBezTo>
                <a:cubicBezTo>
                  <a:pt x="-51552" y="881062"/>
                  <a:pt x="16710" y="1107281"/>
                  <a:pt x="84973" y="1333500"/>
                </a:cubicBezTo>
              </a:path>
            </a:pathLst>
          </a:custGeom>
          <a:ln w="571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43" name="直接箭头连接符 42"/>
          <p:cNvCxnSpPr/>
          <p:nvPr/>
        </p:nvCxnSpPr>
        <p:spPr bwMode="auto">
          <a:xfrm flipH="1">
            <a:off x="6804248" y="2021829"/>
            <a:ext cx="1" cy="3759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5654527" y="2395186"/>
            <a:ext cx="2521445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3.Replace whole compressor wire </a:t>
            </a:r>
            <a:endParaRPr lang="zh-CN" altLang="en-US" sz="1100" dirty="0">
              <a:solidFill>
                <a:srgbClr val="0000FF"/>
              </a:solidFill>
            </a:endParaRPr>
          </a:p>
        </p:txBody>
      </p:sp>
      <p:cxnSp>
        <p:nvCxnSpPr>
          <p:cNvPr id="26" name="直接连接符 25"/>
          <p:cNvCxnSpPr>
            <a:stCxn id="9" idx="3"/>
          </p:cNvCxnSpPr>
          <p:nvPr/>
        </p:nvCxnSpPr>
        <p:spPr bwMode="auto">
          <a:xfrm>
            <a:off x="8285365" y="3919697"/>
            <a:ext cx="31908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直接连接符 30"/>
          <p:cNvCxnSpPr/>
          <p:nvPr/>
        </p:nvCxnSpPr>
        <p:spPr bwMode="auto">
          <a:xfrm flipV="1">
            <a:off x="8604448" y="1778952"/>
            <a:ext cx="0" cy="21407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直接箭头连接符 34"/>
          <p:cNvCxnSpPr>
            <a:endCxn id="28" idx="3"/>
          </p:cNvCxnSpPr>
          <p:nvPr/>
        </p:nvCxnSpPr>
        <p:spPr bwMode="auto">
          <a:xfrm flipH="1">
            <a:off x="8175972" y="1778953"/>
            <a:ext cx="42847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直接箭头连接符 52"/>
          <p:cNvCxnSpPr/>
          <p:nvPr/>
        </p:nvCxnSpPr>
        <p:spPr bwMode="auto">
          <a:xfrm flipH="1">
            <a:off x="6810435" y="2656796"/>
            <a:ext cx="1" cy="3759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矩形 54"/>
          <p:cNvSpPr/>
          <p:nvPr/>
        </p:nvSpPr>
        <p:spPr>
          <a:xfrm>
            <a:off x="6829915" y="2689158"/>
            <a:ext cx="169218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 smtClean="0">
                <a:solidFill>
                  <a:srgbClr val="FF0000"/>
                </a:solidFill>
              </a:rPr>
              <a:t>If Error still exists </a:t>
            </a:r>
            <a:r>
              <a:rPr lang="en-US" altLang="zh-CN" sz="900" dirty="0">
                <a:solidFill>
                  <a:srgbClr val="FF0000"/>
                </a:solidFill>
              </a:rPr>
              <a:t>a</a:t>
            </a:r>
            <a:r>
              <a:rPr lang="en-US" altLang="zh-CN" sz="900" dirty="0" smtClean="0">
                <a:solidFill>
                  <a:srgbClr val="FF0000"/>
                </a:solidFill>
              </a:rPr>
              <a:t>fter restart </a:t>
            </a:r>
            <a:endParaRPr lang="zh-CN" altLang="en-US" sz="900" dirty="0">
              <a:solidFill>
                <a:srgbClr val="FF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59933" y="1180279"/>
            <a:ext cx="1143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</a:rPr>
              <a:t>compressor port 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709650" y="2919990"/>
            <a:ext cx="12431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dirty="0" smtClean="0">
                <a:solidFill>
                  <a:schemeClr val="bg1">
                    <a:lumMod val="50000"/>
                  </a:schemeClr>
                </a:solidFill>
              </a:rPr>
              <a:t>Whole</a:t>
            </a:r>
            <a:endParaRPr lang="en-US" altLang="zh-CN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bg1">
                    <a:lumMod val="50000"/>
                  </a:schemeClr>
                </a:solidFill>
              </a:rPr>
              <a:t> compressor wire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452948" y="4388733"/>
            <a:ext cx="17043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</a:rPr>
              <a:t>compressor </a:t>
            </a:r>
            <a:r>
              <a:rPr lang="en-US" altLang="zh-CN" sz="1000" dirty="0" smtClean="0">
                <a:solidFill>
                  <a:schemeClr val="bg1">
                    <a:lumMod val="50000"/>
                  </a:schemeClr>
                </a:solidFill>
              </a:rPr>
              <a:t>terminal board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864572" y="3035763"/>
            <a:ext cx="2235820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 smtClean="0"/>
              <a:t>4.Try to replace new drive PCB</a:t>
            </a:r>
            <a:endParaRPr lang="zh-CN" altLang="en-US" sz="1100" dirty="0">
              <a:solidFill>
                <a:srgbClr val="0000FF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373562" y="4487090"/>
            <a:ext cx="14814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 smtClean="0">
                <a:solidFill>
                  <a:schemeClr val="bg1">
                    <a:lumMod val="50000"/>
                  </a:schemeClr>
                </a:solidFill>
              </a:rPr>
              <a:t>48/60K ODU reference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 bwMode="auto">
          <a:xfrm flipV="1">
            <a:off x="1046593" y="995958"/>
            <a:ext cx="713419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连接符 12"/>
          <p:cNvCxnSpPr/>
          <p:nvPr/>
        </p:nvCxnSpPr>
        <p:spPr bwMode="auto">
          <a:xfrm>
            <a:off x="1046593" y="923950"/>
            <a:ext cx="1086004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矩形 13"/>
          <p:cNvSpPr/>
          <p:nvPr/>
        </p:nvSpPr>
        <p:spPr>
          <a:xfrm>
            <a:off x="2142204" y="626626"/>
            <a:ext cx="1426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5B9BD5">
                    <a:lumMod val="50000"/>
                  </a:srgbClr>
                </a:solidFill>
                <a:cs typeface="Arial" panose="020B0604020202020204" pitchFamily="34" charset="0"/>
              </a:rPr>
              <a:t>CONTENT</a:t>
            </a:r>
            <a:endParaRPr lang="en-US" altLang="ko-KR" sz="2000" b="1" dirty="0">
              <a:solidFill>
                <a:srgbClr val="5B9BD5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197320" y="1714749"/>
            <a:ext cx="3446688" cy="2055301"/>
            <a:chOff x="1625955" y="699542"/>
            <a:chExt cx="6180284" cy="3698829"/>
          </a:xfrm>
        </p:grpSpPr>
        <p:sp>
          <p:nvSpPr>
            <p:cNvPr id="16" name="矩形 15"/>
            <p:cNvSpPr/>
            <p:nvPr/>
          </p:nvSpPr>
          <p:spPr>
            <a:xfrm>
              <a:off x="3576394" y="3678312"/>
              <a:ext cx="1607340" cy="7200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 smtClean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等线" panose="02010600030101010101" pitchFamily="2" charset="-122"/>
                  <a:cs typeface="Arial" panose="020B0604020202020204" pitchFamily="34" charset="0"/>
                </a:rPr>
                <a:t>Part 1</a:t>
              </a:r>
              <a:endParaRPr lang="zh-CN" altLang="en-US" sz="2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2601242" y="699542"/>
              <a:ext cx="3463636" cy="2284205"/>
              <a:chOff x="3329300" y="1617643"/>
              <a:chExt cx="2294277" cy="1922530"/>
            </a:xfrm>
          </p:grpSpPr>
          <p:grpSp>
            <p:nvGrpSpPr>
              <p:cNvPr id="21" name="组合 20"/>
              <p:cNvGrpSpPr>
                <a:grpSpLocks noChangeAspect="1"/>
              </p:cNvGrpSpPr>
              <p:nvPr/>
            </p:nvGrpSpPr>
            <p:grpSpPr>
              <a:xfrm>
                <a:off x="3841497" y="1617643"/>
                <a:ext cx="1030875" cy="1308701"/>
                <a:chOff x="2898325" y="3881086"/>
                <a:chExt cx="1036885" cy="1316328"/>
              </a:xfrm>
            </p:grpSpPr>
            <p:pic>
              <p:nvPicPr>
                <p:cNvPr id="23" name="图片 22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2898325" y="3881086"/>
                  <a:ext cx="1036885" cy="1316328"/>
                </a:xfrm>
                <a:prstGeom prst="rect">
                  <a:avLst/>
                </a:prstGeom>
              </p:spPr>
            </p:pic>
            <p:pic>
              <p:nvPicPr>
                <p:cNvPr id="24" name="图片 2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128293" y="4181916"/>
                  <a:ext cx="576950" cy="714667"/>
                </a:xfrm>
                <a:prstGeom prst="rect">
                  <a:avLst/>
                </a:prstGeom>
              </p:spPr>
            </p:pic>
          </p:grpSp>
          <p:sp>
            <p:nvSpPr>
              <p:cNvPr id="22" name="矩形 21"/>
              <p:cNvSpPr/>
              <p:nvPr/>
            </p:nvSpPr>
            <p:spPr>
              <a:xfrm>
                <a:off x="3329300" y="3073983"/>
                <a:ext cx="2294277" cy="466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b="1" dirty="0" smtClean="0">
                    <a:solidFill>
                      <a:schemeClr val="bg1">
                        <a:lumMod val="85000"/>
                      </a:schemeClr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Necessary  </a:t>
                </a:r>
                <a:r>
                  <a:rPr lang="en-US" altLang="zh-CN" sz="1400" b="1" dirty="0">
                    <a:solidFill>
                      <a:schemeClr val="bg1">
                        <a:lumMod val="85000"/>
                      </a:schemeClr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t</a:t>
                </a:r>
                <a:r>
                  <a:rPr lang="pt-BR" altLang="zh-CN" sz="1400" b="1" dirty="0" smtClean="0">
                    <a:solidFill>
                      <a:schemeClr val="bg1">
                        <a:lumMod val="85000"/>
                      </a:schemeClr>
                    </a:solidFill>
                    <a:cs typeface="Arial" panose="020B0604020202020204" pitchFamily="34" charset="0"/>
                  </a:rPr>
                  <a:t>ools</a:t>
                </a:r>
                <a:endParaRPr lang="pt-BR" altLang="zh-CN" sz="1400" b="1" dirty="0" smtClean="0">
                  <a:solidFill>
                    <a:schemeClr val="bg1">
                      <a:lumMod val="8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1625955" y="3124352"/>
              <a:ext cx="1864298" cy="512342"/>
            </a:xfrm>
            <a:prstGeom prst="rect">
              <a:avLst/>
            </a:prstGeom>
            <a:ln>
              <a:noFill/>
            </a:ln>
          </p:spPr>
          <p:txBody>
            <a:bodyPr wrap="none" lIns="121917" tIns="60958" rIns="121917" bIns="60958">
              <a:spAutoFit/>
            </a:bodyPr>
            <a:lstStyle/>
            <a:p>
              <a:r>
                <a:rPr lang="en-US" altLang="zh-CN" sz="1050" b="1" dirty="0">
                  <a:solidFill>
                    <a:schemeClr val="bg1">
                      <a:lumMod val="85000"/>
                    </a:scheme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1.Multimeter</a:t>
              </a:r>
              <a:endParaRPr lang="en-US" altLang="zh-CN" sz="1050" b="1" dirty="0">
                <a:solidFill>
                  <a:schemeClr val="bg1">
                    <a:lumMod val="85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349421" y="3124352"/>
              <a:ext cx="2347191" cy="512342"/>
            </a:xfrm>
            <a:prstGeom prst="rect">
              <a:avLst/>
            </a:prstGeom>
          </p:spPr>
          <p:txBody>
            <a:bodyPr wrap="none" lIns="121917" tIns="60958" rIns="121917" bIns="60958">
              <a:spAutoFit/>
            </a:bodyPr>
            <a:lstStyle/>
            <a:p>
              <a:r>
                <a:rPr lang="en-US" altLang="zh-CN" sz="1050" b="1" dirty="0">
                  <a:solidFill>
                    <a:schemeClr val="bg1">
                      <a:lumMod val="85000"/>
                    </a:scheme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2. Current clamp</a:t>
              </a:r>
              <a:endParaRPr lang="en-US" altLang="zh-CN" sz="1050" b="1" dirty="0">
                <a:solidFill>
                  <a:schemeClr val="bg1">
                    <a:lumMod val="85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562055" y="3190203"/>
              <a:ext cx="2244184" cy="4569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50" b="1" dirty="0" smtClean="0">
                  <a:solidFill>
                    <a:schemeClr val="bg1">
                      <a:lumMod val="85000"/>
                    </a:scheme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3. Thermometer</a:t>
              </a:r>
              <a:endParaRPr lang="en-US" altLang="zh-CN" sz="1050" b="1" dirty="0">
                <a:solidFill>
                  <a:schemeClr val="bg1">
                    <a:lumMod val="85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829451" y="1721386"/>
            <a:ext cx="2982909" cy="2067048"/>
            <a:chOff x="4124690" y="1441171"/>
            <a:chExt cx="4968551" cy="3131434"/>
          </a:xfrm>
        </p:grpSpPr>
        <p:sp>
          <p:nvSpPr>
            <p:cNvPr id="25" name="矩形 24"/>
            <p:cNvSpPr/>
            <p:nvPr/>
          </p:nvSpPr>
          <p:spPr>
            <a:xfrm>
              <a:off x="5625493" y="3966466"/>
              <a:ext cx="1788994" cy="606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等线" panose="02010600030101010101" pitchFamily="2" charset="-122"/>
                  <a:cs typeface="Arial" panose="020B0604020202020204" pitchFamily="34" charset="0"/>
                </a:rPr>
                <a:t>Part 2</a:t>
              </a:r>
              <a:endPara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4124690" y="1441171"/>
              <a:ext cx="4968551" cy="2525295"/>
              <a:chOff x="5242642" y="1472071"/>
              <a:chExt cx="4968551" cy="2806347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5242642" y="2827592"/>
                <a:ext cx="4968551" cy="1450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en-US" altLang="zh-CN" sz="1400" b="1" dirty="0" smtClean="0">
                    <a:ea typeface="等线" panose="02010600030101010101" pitchFamily="2" charset="-122"/>
                    <a:cs typeface="Arial" panose="020B0604020202020204" pitchFamily="34" charset="0"/>
                  </a:rPr>
                  <a:t>Error </a:t>
                </a:r>
                <a:r>
                  <a:rPr lang="en-US" altLang="zh-CN" sz="1400" b="1" dirty="0">
                    <a:ea typeface="等线" panose="02010600030101010101" pitchFamily="2" charset="-122"/>
                    <a:cs typeface="Arial" panose="020B0604020202020204" pitchFamily="34" charset="0"/>
                  </a:rPr>
                  <a:t>code </a:t>
                </a:r>
                <a:endParaRPr lang="en-US" altLang="zh-CN" sz="1400" b="1" dirty="0" smtClean="0">
                  <a:ea typeface="等线" panose="02010600030101010101" pitchFamily="2" charset="-122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</a:pPr>
                <a:r>
                  <a:rPr lang="en-US" altLang="zh-CN" sz="1100" b="1" dirty="0" smtClean="0">
                    <a:ea typeface="等线" panose="02010600030101010101" pitchFamily="2" charset="-122"/>
                    <a:cs typeface="Arial" panose="020B0604020202020204" pitchFamily="34" charset="0"/>
                  </a:rPr>
                  <a:t>T</a:t>
                </a:r>
                <a:r>
                  <a:rPr lang="en-US" altLang="zh-CN" sz="1100" b="1" dirty="0" smtClean="0">
                    <a:ea typeface="等线" panose="02010600030101010101" pitchFamily="2" charset="-122"/>
                    <a:cs typeface="Arial" panose="020B0604020202020204" pitchFamily="34" charset="0"/>
                    <a:sym typeface="+mn-ea"/>
                  </a:rPr>
                  <a:t>rouble  shooting guide</a:t>
                </a:r>
                <a:endParaRPr lang="en-US" altLang="zh-CN" sz="1100" b="1" dirty="0" smtClean="0">
                  <a:ea typeface="等线" panose="02010600030101010101" pitchFamily="2" charset="-122"/>
                  <a:cs typeface="Arial" panose="020B0604020202020204" pitchFamily="34" charset="0"/>
                  <a:sym typeface="+mn-ea"/>
                </a:endParaRPr>
              </a:p>
            </p:txBody>
          </p:sp>
          <p:pic>
            <p:nvPicPr>
              <p:cNvPr id="28" name="Picture 3" descr="C:\Users\shenkaiqi\Desktop\39a86e38-c00d-44d2-8c2e-9a16536473d1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02" b="90000" l="1552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2765" y="1472071"/>
                <a:ext cx="1641681" cy="16133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1000">
              <a:schemeClr val="bg1"/>
            </a:gs>
            <a:gs pos="8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接连接符 50"/>
          <p:cNvCxnSpPr/>
          <p:nvPr/>
        </p:nvCxnSpPr>
        <p:spPr bwMode="auto">
          <a:xfrm flipV="1">
            <a:off x="1046593" y="995958"/>
            <a:ext cx="713419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直接连接符 51"/>
          <p:cNvCxnSpPr/>
          <p:nvPr/>
        </p:nvCxnSpPr>
        <p:spPr bwMode="auto">
          <a:xfrm>
            <a:off x="1046593" y="923950"/>
            <a:ext cx="1086004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矩形 52"/>
          <p:cNvSpPr/>
          <p:nvPr/>
        </p:nvSpPr>
        <p:spPr>
          <a:xfrm>
            <a:off x="2142204" y="626626"/>
            <a:ext cx="1426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5B9BD5">
                    <a:lumMod val="50000"/>
                  </a:srgbClr>
                </a:solidFill>
                <a:cs typeface="Arial" panose="020B0604020202020204" pitchFamily="34" charset="0"/>
              </a:rPr>
              <a:t>CONTENT</a:t>
            </a:r>
            <a:endParaRPr lang="en-US" altLang="ko-KR" sz="2000" b="1" dirty="0">
              <a:solidFill>
                <a:srgbClr val="5B9BD5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3432473" y="1618603"/>
          <a:ext cx="5099967" cy="26685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99979"/>
                <a:gridCol w="4299988"/>
              </a:tblGrid>
              <a:tr h="318013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</a:t>
                      </a:r>
                      <a:endParaRPr lang="zh-CN" sz="10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/>
                        <a:cs typeface="Arial" panose="020B0604020202020204" pitchFamily="34" charset="0"/>
                      </a:endParaRPr>
                    </a:p>
                  </a:txBody>
                  <a:tcPr marL="33926" marR="339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Fault code description</a:t>
                      </a:r>
                      <a:endParaRPr lang="zh-CN" sz="10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/>
                        <a:cs typeface="Arial" panose="020B0604020202020204" pitchFamily="34" charset="0"/>
                      </a:endParaRPr>
                    </a:p>
                  </a:txBody>
                  <a:tcPr marL="33926" marR="339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5972">
                <a:tc>
                  <a:txBody>
                    <a:bodyPr/>
                    <a:lstStyle/>
                    <a:p>
                      <a:pPr indent="-18034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</a:t>
                      </a:r>
                      <a:endParaRPr lang="zh-CN" sz="10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3926" marR="339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8034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Fault with the 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room temperature sensor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the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indoor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zh-CN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3926" marR="339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690">
                <a:tc>
                  <a:txBody>
                    <a:bodyPr/>
                    <a:lstStyle/>
                    <a:p>
                      <a:pPr indent="-18034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</a:t>
                      </a:r>
                      <a:endParaRPr lang="zh-CN" sz="10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3926" marR="339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8034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Fault with 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temperature </a:t>
                      </a:r>
                      <a:r>
                        <a:rPr lang="en-US" sz="10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the Middle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evaporator </a:t>
                      </a:r>
                      <a:r>
                        <a:rPr lang="en-US" altLang="zh-CN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indoor unit</a:t>
                      </a:r>
                      <a:endParaRPr lang="zh-CN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3926" marR="339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7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  <a:endParaRPr lang="zh-CN" sz="10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106" marR="261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Fault with the </a:t>
                      </a:r>
                      <a:r>
                        <a:rPr lang="en-US" sz="10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</a:t>
                      </a:r>
                      <a:r>
                        <a:rPr lang="en-US" sz="1000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</a:t>
                      </a:r>
                      <a:r>
                        <a:rPr lang="en-US" sz="10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the outdoor unit</a:t>
                      </a:r>
                      <a:endParaRPr lang="zh-CN" sz="10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106" marR="261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7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C3</a:t>
                      </a:r>
                      <a:endParaRPr lang="zh-CN" sz="1000" b="1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106" marR="261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Fault with the </a:t>
                      </a: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discharge temperature </a:t>
                      </a:r>
                      <a:r>
                        <a:rPr lang="en-US" sz="1000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</a:t>
                      </a:r>
                      <a:r>
                        <a:rPr lang="en-US" altLang="zh-CN" sz="10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the outdoor unit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/>
                        <a:cs typeface="Arial" panose="020B0604020202020204" pitchFamily="34" charset="0"/>
                      </a:endParaRPr>
                    </a:p>
                  </a:txBody>
                  <a:tcPr marL="26106" marR="261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7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C6</a:t>
                      </a:r>
                      <a:endParaRPr lang="zh-CN" sz="10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106" marR="261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Fault with the </a:t>
                      </a: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suction  temperature </a:t>
                      </a:r>
                      <a:r>
                        <a:rPr lang="en-US" sz="1000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</a:t>
                      </a:r>
                      <a:r>
                        <a:rPr lang="en-US" altLang="zh-CN" sz="10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the outdoor unit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/>
                        <a:cs typeface="Arial" panose="020B0604020202020204" pitchFamily="34" charset="0"/>
                      </a:endParaRPr>
                    </a:p>
                  </a:txBody>
                  <a:tcPr marL="26106" marR="261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7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C8</a:t>
                      </a:r>
                      <a:endParaRPr lang="zh-CN" sz="1000" b="1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106" marR="261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Fault with the </a:t>
                      </a:r>
                      <a:r>
                        <a:rPr lang="en-US" sz="1000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sensor </a:t>
                      </a: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the middle of </a:t>
                      </a: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Outdoor condenser</a:t>
                      </a:r>
                      <a:endParaRPr lang="zh-CN" sz="10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/>
                        <a:cs typeface="Arial" panose="020B0604020202020204" pitchFamily="34" charset="0"/>
                      </a:endParaRPr>
                    </a:p>
                  </a:txBody>
                  <a:tcPr marL="26106" marR="261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7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C2</a:t>
                      </a:r>
                      <a:endParaRPr lang="zh-CN" sz="10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106" marR="261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Fault with the </a:t>
                      </a:r>
                      <a:r>
                        <a:rPr lang="en-US" sz="1000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defrosting temperature </a:t>
                      </a: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</a:t>
                      </a:r>
                      <a:r>
                        <a:rPr lang="en-US" altLang="zh-CN" sz="10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the outdoor unit</a:t>
                      </a:r>
                      <a:endParaRPr lang="zh-CN" sz="10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/>
                        <a:cs typeface="Arial" panose="020B0604020202020204" pitchFamily="34" charset="0"/>
                      </a:endParaRPr>
                    </a:p>
                  </a:txBody>
                  <a:tcPr marL="26106" marR="261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1043608" y="1026736"/>
            <a:ext cx="1296144" cy="903065"/>
            <a:chOff x="515977" y="1935858"/>
            <a:chExt cx="2000572" cy="1645730"/>
          </a:xfrm>
          <a:solidFill>
            <a:schemeClr val="bg1"/>
          </a:solidFill>
        </p:grpSpPr>
        <p:pic>
          <p:nvPicPr>
            <p:cNvPr id="21" name="Picture 3" descr="C:\Users\shenkaiqi\Desktop\39a86e38-c00d-44d2-8c2e-9a16536473d1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02" b="90000" l="1552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757" y="1935858"/>
              <a:ext cx="911099" cy="958327"/>
            </a:xfrm>
            <a:prstGeom prst="rect">
              <a:avLst/>
            </a:prstGeom>
            <a:grpFill/>
          </p:spPr>
        </p:pic>
        <p:sp>
          <p:nvSpPr>
            <p:cNvPr id="22" name="矩形 21"/>
            <p:cNvSpPr/>
            <p:nvPr/>
          </p:nvSpPr>
          <p:spPr>
            <a:xfrm>
              <a:off x="515977" y="2776598"/>
              <a:ext cx="2000572" cy="80499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Error </a:t>
              </a:r>
              <a:r>
                <a:rPr lang="en-US" altLang="zh-CN" sz="900" b="1" dirty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code </a:t>
              </a:r>
              <a:endParaRPr lang="en-US" altLang="zh-CN" sz="9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7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T</a:t>
              </a:r>
              <a:r>
                <a:rPr lang="en-US" altLang="zh-CN" sz="700" b="1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  <a:sym typeface="+mn-ea"/>
                </a:rPr>
                <a:t>rouble shooting guide</a:t>
              </a:r>
              <a:endParaRPr lang="en-US" altLang="zh-CN" sz="7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55576" y="2103714"/>
            <a:ext cx="2232000" cy="2088199"/>
            <a:chOff x="2295586" y="1533683"/>
            <a:chExt cx="2392313" cy="2088199"/>
          </a:xfrm>
        </p:grpSpPr>
        <p:grpSp>
          <p:nvGrpSpPr>
            <p:cNvPr id="24" name="组合 23"/>
            <p:cNvGrpSpPr/>
            <p:nvPr/>
          </p:nvGrpSpPr>
          <p:grpSpPr>
            <a:xfrm>
              <a:off x="2295586" y="1533683"/>
              <a:ext cx="2392313" cy="1728127"/>
              <a:chOff x="2295586" y="1533683"/>
              <a:chExt cx="2392313" cy="1728127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2295586" y="1533683"/>
                <a:ext cx="2392313" cy="1368087"/>
                <a:chOff x="2295586" y="1533683"/>
                <a:chExt cx="2392313" cy="1368087"/>
              </a:xfrm>
            </p:grpSpPr>
            <p:grpSp>
              <p:nvGrpSpPr>
                <p:cNvPr id="28" name="组合 27"/>
                <p:cNvGrpSpPr/>
                <p:nvPr/>
              </p:nvGrpSpPr>
              <p:grpSpPr>
                <a:xfrm>
                  <a:off x="2295586" y="1533683"/>
                  <a:ext cx="2378572" cy="1008048"/>
                  <a:chOff x="3386052" y="1582294"/>
                  <a:chExt cx="2378572" cy="1008048"/>
                </a:xfrm>
              </p:grpSpPr>
              <p:grpSp>
                <p:nvGrpSpPr>
                  <p:cNvPr id="30" name="组合 29"/>
                  <p:cNvGrpSpPr/>
                  <p:nvPr/>
                </p:nvGrpSpPr>
                <p:grpSpPr>
                  <a:xfrm>
                    <a:off x="3386052" y="1582294"/>
                    <a:ext cx="2376264" cy="1008048"/>
                    <a:chOff x="5330268" y="1273879"/>
                    <a:chExt cx="2376264" cy="885531"/>
                  </a:xfrm>
                </p:grpSpPr>
                <p:sp>
                  <p:nvSpPr>
                    <p:cNvPr id="32" name="圆角矩形 31"/>
                    <p:cNvSpPr/>
                    <p:nvPr/>
                  </p:nvSpPr>
                  <p:spPr>
                    <a:xfrm>
                      <a:off x="5332575" y="1273879"/>
                      <a:ext cx="2365918" cy="252997"/>
                    </a:xfrm>
                    <a:prstGeom prst="roundRect">
                      <a:avLst/>
                    </a:prstGeom>
                    <a:solidFill>
                      <a:srgbClr val="E9662B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lIns="147679" tIns="45716" rIns="91432" bIns="45716" rtlCol="0" anchor="ctr"/>
                    <a:lstStyle/>
                    <a:p>
                      <a:r>
                        <a:rPr lang="en-US" altLang="ko-KR" sz="11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Temp. sensor fault </a:t>
                      </a:r>
                      <a:r>
                        <a:rPr lang="en-US" altLang="ko-KR" sz="11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(7) </a:t>
                      </a:r>
                      <a:endParaRPr lang="en-US" altLang="ko-KR" sz="11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" name="圆角矩形 32"/>
                    <p:cNvSpPr/>
                    <p:nvPr/>
                  </p:nvSpPr>
                  <p:spPr>
                    <a:xfrm>
                      <a:off x="5330268" y="1906413"/>
                      <a:ext cx="2376264" cy="252997"/>
                    </a:xfrm>
                    <a:prstGeom prst="roundRect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lIns="147679" tIns="45716" rIns="91432" bIns="45716" rtlCol="0" anchor="ctr"/>
                    <a:lstStyle/>
                    <a:p>
                      <a:r>
                        <a:rPr lang="en-US" altLang="ko-KR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Indoor unit fault (10)</a:t>
                      </a:r>
                      <a:endParaRPr lang="en-US" altLang="ko-KR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1" name="圆角矩形 30"/>
                  <p:cNvSpPr/>
                  <p:nvPr/>
                </p:nvSpPr>
                <p:spPr>
                  <a:xfrm>
                    <a:off x="3388359" y="1942333"/>
                    <a:ext cx="2376265" cy="288000"/>
                  </a:xfrm>
                  <a:prstGeom prst="round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lIns="147679" tIns="45716" rIns="91432" bIns="45716" rtlCol="0" anchor="ctr"/>
                  <a:lstStyle/>
                  <a:p>
                    <a:r>
                      <a:rPr lang="en-US" altLang="ko-KR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Communication fault </a:t>
                    </a:r>
                    <a:r>
                      <a:rPr lang="en-US" altLang="ko-KR" sz="11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(4) </a:t>
                    </a:r>
                    <a:endParaRPr lang="en-US" altLang="ko-KR" sz="1100" b="1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9" name="圆角矩形 28"/>
                <p:cNvSpPr/>
                <p:nvPr/>
              </p:nvSpPr>
              <p:spPr>
                <a:xfrm>
                  <a:off x="2311636" y="2613770"/>
                  <a:ext cx="2376263" cy="288000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lIns="147679" tIns="45716" rIns="91432" bIns="45716" rtlCol="0" anchor="ctr"/>
                <a:lstStyle/>
                <a:p>
                  <a:r>
                    <a:rPr lang="en-US" altLang="ko-KR" sz="1100" b="1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Refrigerant circuit fault (3)</a:t>
                  </a:r>
                  <a:endParaRPr lang="en-US" altLang="ko-KR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圆角矩形 26"/>
              <p:cNvSpPr/>
              <p:nvPr/>
            </p:nvSpPr>
            <p:spPr>
              <a:xfrm>
                <a:off x="2302135" y="2973810"/>
                <a:ext cx="2376263" cy="28800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147679" tIns="45716" rIns="91432" bIns="45716" rtlCol="0" anchor="ctr"/>
              <a:lstStyle/>
              <a:p>
                <a:r>
                  <a:rPr lang="en-US" altLang="ko-KR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ODU </a:t>
                </a:r>
                <a:r>
                  <a:rPr lang="en-US" altLang="zh-CN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component </a:t>
                </a:r>
                <a:r>
                  <a:rPr lang="en-US" altLang="ko-KR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fault (3)</a:t>
                </a:r>
                <a:endParaRPr lang="en-US" altLang="ko-KR" sz="11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圆角矩形 24"/>
            <p:cNvSpPr/>
            <p:nvPr/>
          </p:nvSpPr>
          <p:spPr>
            <a:xfrm>
              <a:off x="2302135" y="3333882"/>
              <a:ext cx="2376263" cy="2880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47679" tIns="45716" rIns="91432" bIns="45716" rtlCol="0" anchor="ctr"/>
            <a:lstStyle/>
            <a:p>
              <a:r>
                <a:rPr lang="en-US" altLang="ko-KR" sz="11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ODU </a:t>
              </a:r>
              <a:r>
                <a:rPr lang="en-US" altLang="zh-CN" sz="11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electric control fault (16)</a:t>
              </a:r>
              <a:endParaRPr lang="en-US" altLang="zh-CN" sz="11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右箭头 33"/>
          <p:cNvSpPr/>
          <p:nvPr/>
        </p:nvSpPr>
        <p:spPr bwMode="auto">
          <a:xfrm>
            <a:off x="3121571" y="2139703"/>
            <a:ext cx="288032" cy="25201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3" y="754743"/>
            <a:ext cx="6099224" cy="361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244758" y="151713"/>
            <a:ext cx="4008032" cy="369328"/>
          </a:xfrm>
          <a:prstGeom prst="rect">
            <a:avLst/>
          </a:prstGeom>
          <a:ln>
            <a:noFill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ea typeface="等线" panose="02010600030101010101" pitchFamily="2" charset="-122"/>
                <a:cs typeface="Arial" panose="020B0604020202020204" pitchFamily="34" charset="0"/>
              </a:rPr>
              <a:t>1. Where are these sensors</a:t>
            </a:r>
            <a:r>
              <a:rPr lang="zh-CN" altLang="en-US" sz="1600" b="1" dirty="0" smtClean="0">
                <a:ea typeface="等线" panose="02010600030101010101" pitchFamily="2" charset="-122"/>
                <a:cs typeface="Arial" panose="020B0604020202020204" pitchFamily="34" charset="0"/>
              </a:rPr>
              <a:t>？</a:t>
            </a:r>
            <a:endParaRPr lang="en-US" altLang="zh-CN" sz="1600" b="1" dirty="0" smtClean="0"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4" name="直接箭头连接符 3"/>
          <p:cNvCxnSpPr>
            <a:endCxn id="5" idx="1"/>
          </p:cNvCxnSpPr>
          <p:nvPr/>
        </p:nvCxnSpPr>
        <p:spPr bwMode="auto">
          <a:xfrm>
            <a:off x="6372200" y="2330535"/>
            <a:ext cx="6138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直接箭头连接符 18"/>
          <p:cNvCxnSpPr>
            <a:endCxn id="21" idx="1"/>
          </p:cNvCxnSpPr>
          <p:nvPr/>
        </p:nvCxnSpPr>
        <p:spPr bwMode="auto">
          <a:xfrm>
            <a:off x="5868144" y="2715766"/>
            <a:ext cx="1117877" cy="2725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6986020" y="2099702"/>
            <a:ext cx="1850322" cy="461665"/>
          </a:xfrm>
          <a:prstGeom prst="rect">
            <a:avLst/>
          </a:prstGeom>
          <a:noFill/>
          <a:ln>
            <a:solidFill>
              <a:srgbClr val="02D81B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A1</a:t>
            </a:r>
            <a:r>
              <a:rPr lang="en-US" altLang="zh-CN" sz="1100" dirty="0"/>
              <a:t> room temperature sensor is abnormal </a:t>
            </a:r>
            <a:r>
              <a:rPr lang="en-US" altLang="zh-CN" sz="1100" dirty="0" smtClean="0"/>
              <a:t>-</a:t>
            </a:r>
            <a:r>
              <a:rPr lang="en-US" altLang="zh-CN" sz="1100" b="1" dirty="0" err="1" smtClean="0">
                <a:solidFill>
                  <a:srgbClr val="FF0000"/>
                </a:solidFill>
              </a:rPr>
              <a:t>15K</a:t>
            </a:r>
            <a:endParaRPr lang="en-US" altLang="zh-CN" sz="11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86021" y="2757446"/>
            <a:ext cx="1850322" cy="461665"/>
          </a:xfrm>
          <a:prstGeom prst="rect">
            <a:avLst/>
          </a:prstGeom>
          <a:solidFill>
            <a:schemeClr val="bg1"/>
          </a:solidFill>
          <a:ln>
            <a:solidFill>
              <a:srgbClr val="02D81B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 err="1"/>
              <a:t>A2</a:t>
            </a:r>
            <a:r>
              <a:rPr lang="en-US" altLang="zh-CN" sz="1100" dirty="0"/>
              <a:t> evaporator </a:t>
            </a:r>
            <a:r>
              <a:rPr lang="en-US" altLang="zh-CN" sz="1100" dirty="0" smtClean="0"/>
              <a:t>mid temperature  sensor -</a:t>
            </a:r>
            <a:r>
              <a:rPr lang="en-US" altLang="zh-CN" sz="1100" b="1" dirty="0" err="1" smtClean="0">
                <a:solidFill>
                  <a:srgbClr val="FF0000"/>
                </a:solidFill>
              </a:rPr>
              <a:t>20K</a:t>
            </a:r>
            <a:endParaRPr lang="en-US" altLang="zh-CN" sz="1100" b="1" dirty="0">
              <a:solidFill>
                <a:srgbClr val="FF0000"/>
              </a:solidFill>
            </a:endParaRPr>
          </a:p>
        </p:txBody>
      </p:sp>
      <p:cxnSp>
        <p:nvCxnSpPr>
          <p:cNvPr id="27" name="直接箭头连接符 26"/>
          <p:cNvCxnSpPr>
            <a:endCxn id="28" idx="1"/>
          </p:cNvCxnSpPr>
          <p:nvPr/>
        </p:nvCxnSpPr>
        <p:spPr bwMode="auto">
          <a:xfrm flipV="1">
            <a:off x="2721565" y="1250912"/>
            <a:ext cx="1529340" cy="2536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4250905" y="1020079"/>
            <a:ext cx="1940152" cy="461665"/>
          </a:xfrm>
          <a:prstGeom prst="rect">
            <a:avLst/>
          </a:prstGeom>
          <a:solidFill>
            <a:schemeClr val="bg1"/>
          </a:solidFill>
          <a:ln>
            <a:solidFill>
              <a:srgbClr val="02D81B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200" b="1" dirty="0" err="1">
                <a:solidFill>
                  <a:srgbClr val="000000"/>
                </a:solidFill>
                <a:cs typeface="Arial" panose="020B0604020202020204" pitchFamily="34" charset="0"/>
              </a:rPr>
              <a:t>C2</a:t>
            </a:r>
            <a:r>
              <a:rPr lang="en-US" altLang="ko-KR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cs typeface="Arial" panose="020B0604020202020204" pitchFamily="34" charset="0"/>
              </a:rPr>
              <a:t>condenser defrost temperature </a:t>
            </a:r>
            <a:r>
              <a:rPr lang="en-US" altLang="ko-KR" sz="1100" dirty="0" smtClean="0">
                <a:solidFill>
                  <a:srgbClr val="000000"/>
                </a:solidFill>
                <a:cs typeface="Arial" panose="020B0604020202020204" pitchFamily="34" charset="0"/>
              </a:rPr>
              <a:t>sensor</a:t>
            </a:r>
            <a:r>
              <a:rPr lang="en-US" altLang="zh-CN" sz="1100" dirty="0" smtClean="0"/>
              <a:t>-</a:t>
            </a:r>
            <a:r>
              <a:rPr lang="en-US" altLang="zh-CN" sz="1100" b="1" dirty="0" err="1" smtClean="0">
                <a:solidFill>
                  <a:srgbClr val="FF0000"/>
                </a:solidFill>
              </a:rPr>
              <a:t>20K</a:t>
            </a:r>
            <a:endParaRPr lang="en-US" altLang="zh-CN" sz="1100" b="1" dirty="0">
              <a:solidFill>
                <a:srgbClr val="FF0000"/>
              </a:solidFill>
            </a:endParaRPr>
          </a:p>
        </p:txBody>
      </p:sp>
      <p:cxnSp>
        <p:nvCxnSpPr>
          <p:cNvPr id="31" name="直接箭头连接符 30"/>
          <p:cNvCxnSpPr>
            <a:endCxn id="32" idx="1"/>
          </p:cNvCxnSpPr>
          <p:nvPr/>
        </p:nvCxnSpPr>
        <p:spPr bwMode="auto">
          <a:xfrm flipV="1">
            <a:off x="2339752" y="713756"/>
            <a:ext cx="1906961" cy="5371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4246713" y="498312"/>
            <a:ext cx="1944344" cy="430887"/>
          </a:xfrm>
          <a:prstGeom prst="rect">
            <a:avLst/>
          </a:prstGeom>
          <a:solidFill>
            <a:schemeClr val="bg1"/>
          </a:solidFill>
          <a:ln>
            <a:solidFill>
              <a:srgbClr val="02D81B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100" b="1" dirty="0" err="1">
                <a:solidFill>
                  <a:srgbClr val="000000"/>
                </a:solidFill>
                <a:cs typeface="Arial" panose="020B0604020202020204" pitchFamily="34" charset="0"/>
              </a:rPr>
              <a:t>C8</a:t>
            </a:r>
            <a:r>
              <a:rPr lang="en-US" altLang="ko-KR" sz="11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cs typeface="Arial" panose="020B0604020202020204" pitchFamily="34" charset="0"/>
              </a:rPr>
              <a:t>condenser mid temperature </a:t>
            </a:r>
            <a:r>
              <a:rPr lang="en-US" altLang="ko-KR" sz="1100" dirty="0" smtClean="0">
                <a:solidFill>
                  <a:srgbClr val="000000"/>
                </a:solidFill>
                <a:cs typeface="Arial" panose="020B0604020202020204" pitchFamily="34" charset="0"/>
              </a:rPr>
              <a:t>sensor</a:t>
            </a:r>
            <a:r>
              <a:rPr lang="en-US" altLang="zh-CN" sz="1100" dirty="0" smtClean="0"/>
              <a:t>-</a:t>
            </a:r>
            <a:r>
              <a:rPr lang="en-US" altLang="zh-CN" sz="1100" b="1" dirty="0" err="1" smtClean="0">
                <a:solidFill>
                  <a:srgbClr val="FF0000"/>
                </a:solidFill>
              </a:rPr>
              <a:t>20K</a:t>
            </a:r>
            <a:endParaRPr lang="en-US" altLang="zh-CN" sz="11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11960" y="4346012"/>
            <a:ext cx="1833626" cy="446276"/>
          </a:xfrm>
          <a:prstGeom prst="rect">
            <a:avLst/>
          </a:prstGeom>
          <a:solidFill>
            <a:schemeClr val="bg1"/>
          </a:solidFill>
          <a:ln>
            <a:solidFill>
              <a:srgbClr val="02D81B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200" b="1" dirty="0" err="1">
                <a:solidFill>
                  <a:srgbClr val="000000"/>
                </a:solidFill>
                <a:cs typeface="Arial" panose="020B0604020202020204" pitchFamily="34" charset="0"/>
              </a:rPr>
              <a:t>C3</a:t>
            </a:r>
            <a:r>
              <a:rPr lang="en-US" altLang="ko-KR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cs typeface="Arial" panose="020B0604020202020204" pitchFamily="34" charset="0"/>
              </a:rPr>
              <a:t>discharge temperature </a:t>
            </a:r>
            <a:r>
              <a:rPr lang="en-US" altLang="ko-KR" sz="1100" dirty="0" smtClean="0">
                <a:solidFill>
                  <a:srgbClr val="000000"/>
                </a:solidFill>
                <a:cs typeface="Arial" panose="020B0604020202020204" pitchFamily="34" charset="0"/>
              </a:rPr>
              <a:t> sensor </a:t>
            </a:r>
            <a:r>
              <a:rPr lang="en-US" altLang="zh-CN" sz="1100" dirty="0" smtClean="0"/>
              <a:t>-</a:t>
            </a:r>
            <a:r>
              <a:rPr lang="en-US" altLang="zh-CN" sz="1100" b="1" dirty="0" err="1" smtClean="0">
                <a:solidFill>
                  <a:srgbClr val="FF0000"/>
                </a:solidFill>
              </a:rPr>
              <a:t>50K</a:t>
            </a:r>
            <a:r>
              <a:rPr lang="en-US" altLang="zh-CN" sz="1100" b="1" dirty="0" smtClean="0">
                <a:solidFill>
                  <a:srgbClr val="FF0000"/>
                </a:solidFill>
              </a:rPr>
              <a:t> </a:t>
            </a:r>
            <a:endParaRPr lang="en-US" altLang="zh-CN" sz="11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11960" y="3751428"/>
            <a:ext cx="1833626" cy="461665"/>
          </a:xfrm>
          <a:prstGeom prst="rect">
            <a:avLst/>
          </a:prstGeom>
          <a:solidFill>
            <a:schemeClr val="bg1"/>
          </a:solidFill>
          <a:ln>
            <a:solidFill>
              <a:srgbClr val="02D81B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200" b="1" dirty="0" err="1">
                <a:solidFill>
                  <a:srgbClr val="000000"/>
                </a:solidFill>
                <a:cs typeface="Arial" panose="020B0604020202020204" pitchFamily="34" charset="0"/>
              </a:rPr>
              <a:t>C6</a:t>
            </a:r>
            <a:r>
              <a:rPr lang="en-US" altLang="ko-KR" sz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cs typeface="Arial" panose="020B0604020202020204" pitchFamily="34" charset="0"/>
              </a:rPr>
              <a:t>suction temperature  sensor </a:t>
            </a:r>
            <a:r>
              <a:rPr lang="en-US" altLang="zh-CN" sz="1100" dirty="0" smtClean="0"/>
              <a:t>-</a:t>
            </a:r>
            <a:r>
              <a:rPr lang="en-US" altLang="zh-CN" sz="1100" b="1" dirty="0" err="1" smtClean="0">
                <a:solidFill>
                  <a:srgbClr val="FF0000"/>
                </a:solidFill>
              </a:rPr>
              <a:t>20K</a:t>
            </a:r>
            <a:endParaRPr lang="en-US" altLang="zh-CN" sz="1100" b="1" dirty="0">
              <a:solidFill>
                <a:srgbClr val="FF0000"/>
              </a:solidFill>
            </a:endParaRPr>
          </a:p>
        </p:txBody>
      </p:sp>
      <p:cxnSp>
        <p:nvCxnSpPr>
          <p:cNvPr id="38" name="直接箭头连接符 37"/>
          <p:cNvCxnSpPr>
            <a:endCxn id="36" idx="1"/>
          </p:cNvCxnSpPr>
          <p:nvPr/>
        </p:nvCxnSpPr>
        <p:spPr bwMode="auto">
          <a:xfrm>
            <a:off x="827584" y="3600686"/>
            <a:ext cx="3384376" cy="9684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直接箭头连接符 40"/>
          <p:cNvCxnSpPr>
            <a:endCxn id="37" idx="1"/>
          </p:cNvCxnSpPr>
          <p:nvPr/>
        </p:nvCxnSpPr>
        <p:spPr bwMode="auto">
          <a:xfrm>
            <a:off x="2843808" y="2757446"/>
            <a:ext cx="1368152" cy="12248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TextBox 44"/>
          <p:cNvSpPr txBox="1"/>
          <p:nvPr/>
        </p:nvSpPr>
        <p:spPr>
          <a:xfrm>
            <a:off x="4250905" y="1561039"/>
            <a:ext cx="1940152" cy="461665"/>
          </a:xfrm>
          <a:prstGeom prst="rect">
            <a:avLst/>
          </a:prstGeom>
          <a:solidFill>
            <a:schemeClr val="bg1"/>
          </a:solidFill>
          <a:ln>
            <a:solidFill>
              <a:srgbClr val="02D81B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2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C1</a:t>
            </a:r>
            <a:r>
              <a:rPr lang="en-US" altLang="ko-KR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cs typeface="Arial" panose="020B0604020202020204" pitchFamily="34" charset="0"/>
              </a:rPr>
              <a:t>ambient </a:t>
            </a:r>
            <a:r>
              <a:rPr lang="en-US" altLang="ko-KR" sz="1100" dirty="0">
                <a:solidFill>
                  <a:srgbClr val="000000"/>
                </a:solidFill>
                <a:cs typeface="Arial" panose="020B0604020202020204" pitchFamily="34" charset="0"/>
              </a:rPr>
              <a:t>temperature </a:t>
            </a:r>
            <a:r>
              <a:rPr lang="en-US" altLang="ko-KR" sz="1100" dirty="0" smtClean="0">
                <a:solidFill>
                  <a:srgbClr val="000000"/>
                </a:solidFill>
                <a:cs typeface="Arial" panose="020B0604020202020204" pitchFamily="34" charset="0"/>
              </a:rPr>
              <a:t>sensor </a:t>
            </a:r>
            <a:r>
              <a:rPr lang="en-US" altLang="zh-CN" sz="1100" dirty="0" smtClean="0"/>
              <a:t>-</a:t>
            </a:r>
            <a:r>
              <a:rPr lang="en-US" altLang="zh-CN" sz="1100" b="1" dirty="0" err="1" smtClean="0">
                <a:solidFill>
                  <a:srgbClr val="FF0000"/>
                </a:solidFill>
              </a:rPr>
              <a:t>15K</a:t>
            </a:r>
            <a:endParaRPr lang="en-US" altLang="zh-CN" sz="1100" b="1" dirty="0">
              <a:solidFill>
                <a:srgbClr val="FF0000"/>
              </a:solidFill>
            </a:endParaRPr>
          </a:p>
        </p:txBody>
      </p:sp>
      <p:cxnSp>
        <p:nvCxnSpPr>
          <p:cNvPr id="46" name="直接箭头连接符 45"/>
          <p:cNvCxnSpPr>
            <a:endCxn id="45" idx="1"/>
          </p:cNvCxnSpPr>
          <p:nvPr/>
        </p:nvCxnSpPr>
        <p:spPr bwMode="auto">
          <a:xfrm>
            <a:off x="2339752" y="1791872"/>
            <a:ext cx="191115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矩形 17"/>
          <p:cNvSpPr/>
          <p:nvPr/>
        </p:nvSpPr>
        <p:spPr>
          <a:xfrm>
            <a:off x="837983" y="4367990"/>
            <a:ext cx="23762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smtClean="0">
                <a:solidFill>
                  <a:schemeClr val="bg1">
                    <a:lumMod val="50000"/>
                  </a:schemeClr>
                </a:solidFill>
                <a:ea typeface="等线" panose="02010600030101010101" pitchFamily="2" charset="-122"/>
                <a:cs typeface="Arial" panose="020B0604020202020204" pitchFamily="34" charset="0"/>
              </a:rPr>
              <a:t>48.60k refrigerant diagram reference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8" grpId="0" animBg="1"/>
      <p:bldP spid="32" grpId="0" animBg="1"/>
      <p:bldP spid="36" grpId="0" animBg="1"/>
      <p:bldP spid="37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244758" y="151713"/>
            <a:ext cx="4008032" cy="369328"/>
          </a:xfrm>
          <a:prstGeom prst="rect">
            <a:avLst/>
          </a:prstGeom>
          <a:ln>
            <a:noFill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1. Where are these sensors</a:t>
            </a:r>
            <a:r>
              <a:rPr lang="zh-CN" altLang="en-US" sz="1600" b="1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？</a:t>
            </a:r>
            <a:endParaRPr lang="en-US" altLang="zh-CN" sz="1600" b="1" dirty="0" smtClean="0">
              <a:solidFill>
                <a:srgbClr val="000000"/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95536" y="699543"/>
          <a:ext cx="7776864" cy="3960439"/>
        </p:xfrm>
        <a:graphic>
          <a:graphicData uri="http://schemas.openxmlformats.org/drawingml/2006/table">
            <a:tbl>
              <a:tblPr/>
              <a:tblGrid>
                <a:gridCol w="1401521"/>
                <a:gridCol w="1468261"/>
                <a:gridCol w="2962866"/>
                <a:gridCol w="1944216"/>
              </a:tblGrid>
              <a:tr h="3048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ODU Model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</a:t>
                      </a:r>
                      <a:r>
                        <a:rPr lang="en-US" altLang="zh-CN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sensor specification</a:t>
                      </a:r>
                      <a:endParaRPr lang="en-US" altLang="zh-CN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hMerge="1"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9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AL-H12A4/R3VDS1-C2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16430007000239</a:t>
                      </a:r>
                      <a:r>
                        <a:rPr lang="zh-CN" altLang="en-US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altLang="zh-CN" sz="1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sensor group 15K/20K/50K3950XH10</a:t>
                      </a:r>
                      <a:endParaRPr lang="en-US" altLang="zh-CN" sz="1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Contains all ODU temperature sensors )</a:t>
                      </a:r>
                      <a:endParaRPr lang="en-US" altLang="zh-CN" sz="1000" b="0" i="0" u="none" strike="noStrike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AL-H18A4/R3VDS1-C2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  <a:tc vMerge="1">
                  <a:tcPr/>
                </a:tc>
              </a:tr>
              <a:tr h="3305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AL-H24A4/R3VDS1-C2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</a:tr>
              <a:tr h="4034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AL-H30A4/R3VDS1-C2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AL-H36A4/R3VDS1-C2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cPr/>
                </a:tc>
              </a:tr>
              <a:tr h="5600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AL-H42A4/R3VDS1-C2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AL-H48A5/R3VDS1-C2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16430007000201</a:t>
                      </a:r>
                      <a:endParaRPr lang="en-US" altLang="zh-CN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zh-CN" altLang="en-US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sensor group</a:t>
                      </a:r>
                      <a:endParaRPr lang="en-US" altLang="zh-CN" sz="1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altLang="zh-CN" sz="1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Contains all ODU temperature sensors )</a:t>
                      </a:r>
                      <a:endParaRPr lang="en-US" altLang="zh-CN" sz="1000" b="0" i="0" u="none" strike="noStrike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altLang="zh-CN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altLang="zh-CN" sz="1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AL-H60A5/R3VDS1-C2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</a:tr>
            </a:tbl>
          </a:graphicData>
        </a:graphic>
      </p:graphicFrame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00969"/>
            <a:ext cx="2376264" cy="171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41" y="3316191"/>
            <a:ext cx="2556542" cy="119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6516216" y="3410453"/>
            <a:ext cx="1044000" cy="1152000"/>
            <a:chOff x="6516216" y="3216448"/>
            <a:chExt cx="1128340" cy="1282617"/>
          </a:xfrm>
        </p:grpSpPr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3216448"/>
              <a:ext cx="1128340" cy="1282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椭圆 4"/>
            <p:cNvSpPr/>
            <p:nvPr/>
          </p:nvSpPr>
          <p:spPr bwMode="auto">
            <a:xfrm>
              <a:off x="6948264" y="3216448"/>
              <a:ext cx="504056" cy="194005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556759" y="2139702"/>
            <a:ext cx="1039577" cy="1080000"/>
            <a:chOff x="6587280" y="2376122"/>
            <a:chExt cx="865039" cy="896212"/>
          </a:xfrm>
        </p:grpSpPr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280" y="2376122"/>
              <a:ext cx="865039" cy="896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椭圆 10"/>
            <p:cNvSpPr/>
            <p:nvPr/>
          </p:nvSpPr>
          <p:spPr bwMode="auto">
            <a:xfrm>
              <a:off x="7164304" y="2727225"/>
              <a:ext cx="144000" cy="194005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516216" y="1059581"/>
            <a:ext cx="1188601" cy="927779"/>
            <a:chOff x="6479743" y="1024061"/>
            <a:chExt cx="1188601" cy="927779"/>
          </a:xfrm>
        </p:grpSpPr>
        <p:pic>
          <p:nvPicPr>
            <p:cNvPr id="2458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9743" y="1024061"/>
              <a:ext cx="1188601" cy="927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椭圆 15"/>
            <p:cNvSpPr/>
            <p:nvPr/>
          </p:nvSpPr>
          <p:spPr bwMode="auto">
            <a:xfrm>
              <a:off x="6627970" y="1059581"/>
              <a:ext cx="288000" cy="180000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54905" y="966470"/>
            <a:ext cx="6196023" cy="3333472"/>
            <a:chOff x="522853" y="915566"/>
            <a:chExt cx="8300914" cy="4017088"/>
          </a:xfrm>
        </p:grpSpPr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6028" y="1284899"/>
              <a:ext cx="1731265" cy="2046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矩形标注 80"/>
            <p:cNvSpPr/>
            <p:nvPr/>
          </p:nvSpPr>
          <p:spPr bwMode="auto">
            <a:xfrm>
              <a:off x="4631126" y="2697821"/>
              <a:ext cx="3973323" cy="2234833"/>
            </a:xfrm>
            <a:prstGeom prst="wedgeRectCallout">
              <a:avLst>
                <a:gd name="adj1" fmla="val -71718"/>
                <a:gd name="adj2" fmla="val -39193"/>
              </a:avLst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endParaRPr lang="en-US" altLang="zh-CN" sz="1000" dirty="0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endParaRPr lang="en-US" altLang="zh-CN" sz="10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endParaRPr lang="en-US" altLang="zh-CN" sz="1000" dirty="0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endParaRPr lang="en-US" altLang="zh-CN" sz="10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endParaRPr lang="en-US" altLang="zh-CN" sz="1000" dirty="0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endParaRPr lang="en-US" altLang="zh-CN" sz="1000" dirty="0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endParaRPr lang="en-US" altLang="zh-CN" sz="10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endParaRPr lang="en-US" altLang="zh-CN" sz="1000" dirty="0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endParaRPr lang="en-US" altLang="zh-CN" sz="10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r>
                <a:rPr lang="en-US" altLang="zh-CN" sz="100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4. </a:t>
              </a:r>
              <a:r>
                <a:rPr lang="en-US" altLang="zh-CN" sz="1000" dirty="0">
                  <a:solidFill>
                    <a:srgbClr val="000000"/>
                  </a:solidFill>
                  <a:cs typeface="Arial" panose="020B0604020202020204" pitchFamily="34" charset="0"/>
                </a:rPr>
                <a:t>Check whether the </a:t>
              </a:r>
              <a:r>
                <a:rPr lang="en-US" altLang="zh-CN" sz="100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sensor  </a:t>
              </a:r>
              <a:r>
                <a:rPr lang="en-US" altLang="zh-CN" sz="1000" dirty="0">
                  <a:solidFill>
                    <a:srgbClr val="000000"/>
                  </a:solidFill>
                  <a:cs typeface="Arial" panose="020B0604020202020204" pitchFamily="34" charset="0"/>
                </a:rPr>
                <a:t>is </a:t>
              </a:r>
              <a:r>
                <a:rPr lang="en-US" altLang="zh-CN" sz="1000" dirty="0">
                  <a:solidFill>
                    <a:srgbClr val="FF0000"/>
                  </a:solidFill>
                  <a:cs typeface="Arial" panose="020B0604020202020204" pitchFamily="34" charset="0"/>
                </a:rPr>
                <a:t>broken </a:t>
              </a:r>
              <a:r>
                <a:rPr lang="en-US" altLang="zh-CN" sz="1000" dirty="0">
                  <a:solidFill>
                    <a:srgbClr val="000000"/>
                  </a:solidFill>
                  <a:cs typeface="Arial" panose="020B0604020202020204" pitchFamily="34" charset="0"/>
                </a:rPr>
                <a:t>? </a:t>
              </a:r>
              <a:endParaRPr lang="en-US" altLang="zh-CN" sz="1000" dirty="0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r>
                <a:rPr lang="en-US" altLang="zh-CN" sz="100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Sensor value refer to sensor resistance table </a:t>
              </a:r>
              <a:endParaRPr lang="zh-CN" altLang="en-US" sz="1000" dirty="0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矩形标注 10"/>
            <p:cNvSpPr/>
            <p:nvPr/>
          </p:nvSpPr>
          <p:spPr bwMode="auto">
            <a:xfrm>
              <a:off x="522853" y="3753376"/>
              <a:ext cx="2543429" cy="1068989"/>
            </a:xfrm>
            <a:prstGeom prst="wedgeRectCallout">
              <a:avLst>
                <a:gd name="adj1" fmla="val 37606"/>
                <a:gd name="adj2" fmla="val -89974"/>
              </a:avLst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endParaRPr lang="en-US" altLang="zh-CN" sz="1000" dirty="0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endParaRPr lang="en-US" altLang="zh-CN" sz="1000" dirty="0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endParaRPr lang="en-US" altLang="zh-CN" sz="10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r>
                <a:rPr lang="en-US" altLang="zh-CN" sz="100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3</a:t>
              </a:r>
              <a:r>
                <a:rPr lang="en-US" altLang="zh-CN" sz="1000" dirty="0">
                  <a:solidFill>
                    <a:srgbClr val="000000"/>
                  </a:solidFill>
                  <a:cs typeface="Arial" panose="020B0604020202020204" pitchFamily="34" charset="0"/>
                </a:rPr>
                <a:t>. Check whether the wiring </a:t>
              </a:r>
              <a:r>
                <a:rPr lang="en-US" altLang="zh-CN" sz="100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is </a:t>
              </a:r>
              <a:r>
                <a:rPr lang="en-US" altLang="zh-CN" sz="1000" dirty="0">
                  <a:solidFill>
                    <a:srgbClr val="FF0000"/>
                  </a:solidFill>
                  <a:cs typeface="Arial" panose="020B0604020202020204" pitchFamily="34" charset="0"/>
                </a:rPr>
                <a:t>broken </a:t>
              </a:r>
              <a:r>
                <a:rPr lang="en-US" altLang="zh-CN" sz="1000" dirty="0">
                  <a:solidFill>
                    <a:srgbClr val="000000"/>
                  </a:solidFill>
                  <a:cs typeface="Arial" panose="020B0604020202020204" pitchFamily="34" charset="0"/>
                </a:rPr>
                <a:t>? – </a:t>
              </a:r>
              <a:r>
                <a:rPr lang="en-US" altLang="zh-CN" sz="1000" dirty="0" smtClean="0">
                  <a:solidFill>
                    <a:srgbClr val="0000FF"/>
                  </a:solidFill>
                  <a:cs typeface="Arial" panose="020B0604020202020204" pitchFamily="34" charset="0"/>
                </a:rPr>
                <a:t>replace</a:t>
              </a:r>
              <a:endParaRPr lang="zh-CN" altLang="en-US" sz="1000" dirty="0" smtClean="0">
                <a:solidFill>
                  <a:srgbClr val="0000FF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312" y="3794100"/>
              <a:ext cx="1817303" cy="562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1125" y="1284899"/>
              <a:ext cx="1915800" cy="1302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3012657" y="954557"/>
              <a:ext cx="1205216" cy="2967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Sensor </a:t>
              </a:r>
              <a:r>
                <a:rPr lang="en-US" altLang="zh-CN" sz="1000" dirty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plug </a:t>
              </a:r>
              <a:endParaRPr lang="zh-CN" altLang="en-US" sz="10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4719638" y="915566"/>
              <a:ext cx="2001965" cy="2967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Sensor connection port</a:t>
              </a:r>
              <a:endParaRPr lang="zh-CN" altLang="en-US" sz="10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1560" y="934211"/>
              <a:ext cx="2020212" cy="667610"/>
            </a:xfrm>
            <a:prstGeom prst="rect">
              <a:avLst/>
            </a:prstGeom>
            <a:noFill/>
            <a:ln w="63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1</a:t>
              </a:r>
              <a:r>
                <a:rPr lang="en-US" altLang="zh-CN" sz="1000" dirty="0">
                  <a:solidFill>
                    <a:srgbClr val="000000"/>
                  </a:solidFill>
                  <a:cs typeface="Arial" panose="020B0604020202020204" pitchFamily="34" charset="0"/>
                </a:rPr>
                <a:t>. </a:t>
              </a:r>
              <a:r>
                <a:rPr lang="en-US" altLang="zh-CN" sz="1000" dirty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the connection of sensor plug is </a:t>
              </a:r>
              <a:r>
                <a:rPr lang="en-US" altLang="zh-CN" sz="1000" dirty="0">
                  <a:solidFill>
                    <a:srgbClr val="FF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firm</a:t>
              </a:r>
              <a:r>
                <a:rPr lang="en-US" altLang="zh-CN" sz="1000" dirty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 or not </a:t>
              </a:r>
              <a:r>
                <a:rPr lang="en-US" altLang="zh-CN" sz="100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?- -</a:t>
              </a:r>
              <a:r>
                <a:rPr lang="en-US" altLang="zh-CN" sz="1000" dirty="0" smtClean="0">
                  <a:solidFill>
                    <a:srgbClr val="0000FF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reconnect</a:t>
              </a:r>
              <a:endParaRPr lang="en-US" altLang="zh-CN" sz="1000" dirty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61" name="直接箭头连接符 60"/>
            <p:cNvCxnSpPr/>
            <p:nvPr/>
          </p:nvCxnSpPr>
          <p:spPr bwMode="auto">
            <a:xfrm flipH="1" flipV="1">
              <a:off x="2483768" y="1395876"/>
              <a:ext cx="888070" cy="47182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直接箭头连接符 61"/>
            <p:cNvCxnSpPr/>
            <p:nvPr/>
          </p:nvCxnSpPr>
          <p:spPr bwMode="auto">
            <a:xfrm flipV="1">
              <a:off x="5347199" y="1317443"/>
              <a:ext cx="1447764" cy="6512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3" name="TextBox 62"/>
            <p:cNvSpPr txBox="1"/>
            <p:nvPr/>
          </p:nvSpPr>
          <p:spPr>
            <a:xfrm>
              <a:off x="6803555" y="915566"/>
              <a:ext cx="2020212" cy="85305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2. </a:t>
              </a:r>
              <a:r>
                <a:rPr lang="en-US" altLang="zh-CN" sz="1000" dirty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the connection of sensor is </a:t>
              </a:r>
              <a:r>
                <a:rPr lang="en-US" altLang="zh-CN" sz="1000" dirty="0">
                  <a:solidFill>
                    <a:srgbClr val="FF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loose</a:t>
              </a:r>
              <a:r>
                <a:rPr lang="en-US" altLang="zh-CN" sz="1000" dirty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 or short circuit </a:t>
              </a:r>
              <a:r>
                <a:rPr lang="en-US" altLang="zh-CN" sz="1000" dirty="0" smtClean="0">
                  <a:solidFill>
                    <a:srgbClr val="0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? - -</a:t>
              </a:r>
              <a:endParaRPr lang="en-US" altLang="zh-CN" sz="1000" dirty="0" smtClean="0">
                <a:solidFill>
                  <a:srgbClr val="000000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r>
                <a:rPr lang="en-US" altLang="zh-CN" sz="1000" dirty="0" smtClean="0">
                  <a:solidFill>
                    <a:srgbClr val="0000FF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reconnect</a:t>
              </a:r>
              <a:endParaRPr lang="en-US" altLang="zh-CN" sz="1000" dirty="0">
                <a:solidFill>
                  <a:srgbClr val="0000FF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5" name="椭圆 34"/>
            <p:cNvSpPr>
              <a:spLocks noChangeArrowheads="1"/>
            </p:cNvSpPr>
            <p:nvPr/>
          </p:nvSpPr>
          <p:spPr bwMode="auto">
            <a:xfrm rot="10800000">
              <a:off x="2652665" y="2978238"/>
              <a:ext cx="587985" cy="34075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  <a:spcBef>
                  <a:spcPts val="0"/>
                </a:spcBef>
              </a:pPr>
              <a:endParaRPr lang="zh-CN" altLang="en-US" sz="1000">
                <a:solidFill>
                  <a:srgbClr val="00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5" name="椭圆 64"/>
            <p:cNvSpPr>
              <a:spLocks noChangeArrowheads="1"/>
            </p:cNvSpPr>
            <p:nvPr/>
          </p:nvSpPr>
          <p:spPr bwMode="auto">
            <a:xfrm rot="10800000">
              <a:off x="3118986" y="2417404"/>
              <a:ext cx="807176" cy="56083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  <a:spcBef>
                  <a:spcPts val="0"/>
                </a:spcBef>
              </a:pPr>
              <a:endParaRPr lang="zh-CN" altLang="en-US" sz="1000">
                <a:solidFill>
                  <a:srgbClr val="00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253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638" y="2966546"/>
              <a:ext cx="1827287" cy="1206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组合 25"/>
            <p:cNvGrpSpPr/>
            <p:nvPr/>
          </p:nvGrpSpPr>
          <p:grpSpPr>
            <a:xfrm>
              <a:off x="6876256" y="2697821"/>
              <a:ext cx="1526467" cy="1590050"/>
              <a:chOff x="4769957" y="1800322"/>
              <a:chExt cx="3928196" cy="4653014"/>
            </a:xfrm>
          </p:grpSpPr>
          <p:pic>
            <p:nvPicPr>
              <p:cNvPr id="66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58" b="99178" l="3762" r="99060">
                            <a14:backgroundMark x1="96552" y1="97204" x2="88088" y2="968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90914" y="1800322"/>
                <a:ext cx="2207239" cy="4351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8" name="直接连接符 67"/>
              <p:cNvCxnSpPr/>
              <p:nvPr/>
            </p:nvCxnSpPr>
            <p:spPr bwMode="auto">
              <a:xfrm>
                <a:off x="5228808" y="3776257"/>
                <a:ext cx="0" cy="245875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直接连接符 68"/>
              <p:cNvCxnSpPr/>
              <p:nvPr/>
            </p:nvCxnSpPr>
            <p:spPr bwMode="auto">
              <a:xfrm>
                <a:off x="5228809" y="6244857"/>
                <a:ext cx="2441127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直接连接符 69"/>
              <p:cNvCxnSpPr/>
              <p:nvPr/>
            </p:nvCxnSpPr>
            <p:spPr bwMode="auto">
              <a:xfrm flipV="1">
                <a:off x="7669936" y="5634348"/>
                <a:ext cx="0" cy="62035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直接连接符 71"/>
              <p:cNvCxnSpPr/>
              <p:nvPr/>
            </p:nvCxnSpPr>
            <p:spPr bwMode="auto">
              <a:xfrm>
                <a:off x="4769957" y="4046109"/>
                <a:ext cx="2898" cy="240722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直接连接符 72"/>
              <p:cNvCxnSpPr/>
              <p:nvPr/>
            </p:nvCxnSpPr>
            <p:spPr bwMode="auto">
              <a:xfrm>
                <a:off x="4769957" y="6453336"/>
                <a:ext cx="361304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直接连接符 73"/>
              <p:cNvCxnSpPr/>
              <p:nvPr/>
            </p:nvCxnSpPr>
            <p:spPr bwMode="auto">
              <a:xfrm flipV="1">
                <a:off x="8323450" y="5618249"/>
                <a:ext cx="0" cy="83508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" name="直接连接符 41"/>
            <p:cNvCxnSpPr/>
            <p:nvPr/>
          </p:nvCxnSpPr>
          <p:spPr bwMode="auto">
            <a:xfrm>
              <a:off x="5633281" y="3373047"/>
              <a:ext cx="142128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直接连接符 75"/>
            <p:cNvCxnSpPr/>
            <p:nvPr/>
          </p:nvCxnSpPr>
          <p:spPr bwMode="auto">
            <a:xfrm>
              <a:off x="5724128" y="3465262"/>
              <a:ext cx="1153254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7" name="矩形 26"/>
          <p:cNvSpPr/>
          <p:nvPr/>
        </p:nvSpPr>
        <p:spPr>
          <a:xfrm>
            <a:off x="244758" y="151713"/>
            <a:ext cx="4008032" cy="369328"/>
          </a:xfrm>
          <a:prstGeom prst="rect">
            <a:avLst/>
          </a:prstGeom>
          <a:ln>
            <a:noFill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>
                <a:ea typeface="等线" panose="02010600030101010101" pitchFamily="2" charset="-122"/>
                <a:cs typeface="Arial" panose="020B0604020202020204" pitchFamily="34" charset="0"/>
              </a:rPr>
              <a:t>2. Trouble shooting reference</a:t>
            </a:r>
            <a:endParaRPr lang="en-US" altLang="zh-CN" sz="1600" b="1" dirty="0"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28" name="表格 27"/>
          <p:cNvGraphicFramePr>
            <a:graphicFrameLocks noGrp="1"/>
          </p:cNvGraphicFramePr>
          <p:nvPr/>
        </p:nvGraphicFramePr>
        <p:xfrm>
          <a:off x="6550928" y="1845778"/>
          <a:ext cx="1976549" cy="2472976"/>
        </p:xfrm>
        <a:graphic>
          <a:graphicData uri="http://schemas.openxmlformats.org/drawingml/2006/table">
            <a:tbl>
              <a:tblPr firstRow="1" firstCol="1" bandRow="1"/>
              <a:tblGrid>
                <a:gridCol w="896429"/>
                <a:gridCol w="1080120"/>
              </a:tblGrid>
              <a:tr h="360488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0" kern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Sensor resistance</a:t>
                      </a:r>
                      <a:endParaRPr lang="en-US" altLang="zh-CN" sz="1000" b="0" kern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algn="ctr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0" kern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 at </a:t>
                      </a:r>
                      <a:r>
                        <a:rPr lang="en-US" altLang="zh-CN" sz="1000" b="0" kern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25°C</a:t>
                      </a:r>
                      <a:endParaRPr lang="zh-CN" altLang="zh-CN" sz="1000" b="0" kern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6379" marR="563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0" kern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Resistance comparison </a:t>
                      </a:r>
                      <a:endParaRPr lang="en-US" altLang="zh-CN" sz="1000" b="0" kern="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algn="ctr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0" kern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table</a:t>
                      </a:r>
                      <a:endParaRPr lang="zh-CN" sz="1000" b="0" kern="0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6379" marR="563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19632">
                <a:tc>
                  <a:txBody>
                    <a:bodyPr/>
                    <a:lstStyle/>
                    <a:p>
                      <a:pPr marL="0" algn="ctr" defTabSz="6858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15KΩ</a:t>
                      </a:r>
                      <a:endParaRPr lang="zh-CN" altLang="en-US" sz="10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>
                        <a:spcAft>
                          <a:spcPts val="0"/>
                        </a:spcAft>
                      </a:pPr>
                      <a:endParaRPr lang="zh-CN" altLang="en-US" sz="105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ctr" defTabSz="6858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000" b="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20KΩ</a:t>
                      </a:r>
                      <a:endParaRPr lang="zh-CN" altLang="en-US" sz="10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>
                        <a:spcAft>
                          <a:spcPts val="0"/>
                        </a:spcAft>
                      </a:pPr>
                      <a:endParaRPr lang="zh-CN" altLang="en-US" sz="105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ctr" defTabSz="6858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50KΩ</a:t>
                      </a:r>
                      <a:endParaRPr lang="zh-CN" altLang="en-US" sz="10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>
                        <a:spcAft>
                          <a:spcPts val="0"/>
                        </a:spcAft>
                      </a:pPr>
                      <a:endParaRPr lang="zh-CN" altLang="en-US" sz="1050" b="1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9" name="对象 28"/>
          <p:cNvGraphicFramePr>
            <a:graphicFrameLocks noChangeAspect="1"/>
          </p:cNvGraphicFramePr>
          <p:nvPr/>
        </p:nvGraphicFramePr>
        <p:xfrm>
          <a:off x="7519365" y="2412670"/>
          <a:ext cx="864096" cy="73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2" name="文档" showAsIcon="1" r:id="rId7" imgW="1143000" imgH="990600" progId="Word.Document.12">
                  <p:embed/>
                </p:oleObj>
              </mc:Choice>
              <mc:Fallback>
                <p:oleObj name="文档" showAsIcon="1" r:id="rId7" imgW="1143000" imgH="990600" progId="Word.Document.12">
                  <p:embed/>
                  <p:pic>
                    <p:nvPicPr>
                      <p:cNvPr id="0" name="图片 2366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19365" y="2412670"/>
                        <a:ext cx="864096" cy="7347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对象 29"/>
          <p:cNvGraphicFramePr>
            <a:graphicFrameLocks noChangeAspect="1"/>
          </p:cNvGraphicFramePr>
          <p:nvPr/>
        </p:nvGraphicFramePr>
        <p:xfrm>
          <a:off x="7519365" y="3116934"/>
          <a:ext cx="936104" cy="74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3" name="文档" showAsIcon="1" r:id="rId9" imgW="1143000" imgH="990600" progId="Word.Document.12">
                  <p:embed/>
                </p:oleObj>
              </mc:Choice>
              <mc:Fallback>
                <p:oleObj name="文档" showAsIcon="1" r:id="rId9" imgW="1143000" imgH="990600" progId="Word.Document.12">
                  <p:embed/>
                  <p:pic>
                    <p:nvPicPr>
                      <p:cNvPr id="0" name="图片 2366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19365" y="3116934"/>
                        <a:ext cx="936104" cy="744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对象 30"/>
          <p:cNvGraphicFramePr>
            <a:graphicFrameLocks noChangeAspect="1"/>
          </p:cNvGraphicFramePr>
          <p:nvPr/>
        </p:nvGraphicFramePr>
        <p:xfrm>
          <a:off x="7519365" y="3756160"/>
          <a:ext cx="864096" cy="735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4" name="文档" showAsIcon="1" r:id="rId11" imgW="1143000" imgH="990600" progId="Word.Document.12">
                  <p:embed/>
                </p:oleObj>
              </mc:Choice>
              <mc:Fallback>
                <p:oleObj name="文档" showAsIcon="1" r:id="rId11" imgW="1143000" imgH="990600" progId="Word.Document.12">
                  <p:embed/>
                  <p:pic>
                    <p:nvPicPr>
                      <p:cNvPr id="0" name="图片 2366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519365" y="3756160"/>
                        <a:ext cx="864096" cy="735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COMMONDATA" val="eyJoZGlkIjoiYjU2ZTYwMzg5YmM4NjUyNTExN2IzNDVjNWJlNTRmYTkifQ==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65000"/>
          </a:schemeClr>
        </a:solidFill>
        <a:effectLst>
          <a:outerShdw blurRad="609600" dist="50800" dir="5400000" algn="ctr" rotWithShape="0">
            <a:srgbClr val="000000">
              <a:alpha val="96000"/>
            </a:srgbClr>
          </a:outerShdw>
        </a:effectLst>
      </a:spPr>
      <a:bodyPr wrap="square" lIns="89867" tIns="44934" rIns="89867" bIns="44934">
        <a:spAutoFit/>
      </a:bodyPr>
      <a:lstStyle>
        <a:defPPr defTabSz="713105">
          <a:lnSpc>
            <a:spcPct val="150000"/>
          </a:lnSpc>
          <a:defRPr sz="1600" b="1" dirty="0" smtClean="0">
            <a:solidFill>
              <a:srgbClr val="0D0DE3"/>
            </a:solidFill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19179</Words>
  <Application>WPS 演示</Application>
  <PresentationFormat>全屏显示(16:9)</PresentationFormat>
  <Paragraphs>1294</Paragraphs>
  <Slides>45</Slides>
  <Notes>44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45</vt:i4>
      </vt:variant>
    </vt:vector>
  </HeadingPairs>
  <TitlesOfParts>
    <vt:vector size="64" baseType="lpstr">
      <vt:lpstr>Arial</vt:lpstr>
      <vt:lpstr>宋体</vt:lpstr>
      <vt:lpstr>Wingdings</vt:lpstr>
      <vt:lpstr>Calibri Light</vt:lpstr>
      <vt:lpstr>Calibri</vt:lpstr>
      <vt:lpstr>Tahoma</vt:lpstr>
      <vt:lpstr>黑体</vt:lpstr>
      <vt:lpstr>Impact</vt:lpstr>
      <vt:lpstr>等线</vt:lpstr>
      <vt:lpstr>微软雅黑</vt:lpstr>
      <vt:lpstr>Arial</vt:lpstr>
      <vt:lpstr>Calibri</vt:lpstr>
      <vt:lpstr>Arial Unicode MS</vt:lpstr>
      <vt:lpstr>Office 主题</vt:lpstr>
      <vt:lpstr>1_Office 主题</vt:lpstr>
      <vt:lpstr>2_Office 主题</vt:lpstr>
      <vt:lpstr>Word.Document.12</vt:lpstr>
      <vt:lpstr>Word.Document.12</vt:lpstr>
      <vt:lpstr>Word.Document.12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宋乃运Sony</cp:lastModifiedBy>
  <cp:revision>1862</cp:revision>
  <dcterms:created xsi:type="dcterms:W3CDTF">2015-02-25T02:28:00Z</dcterms:created>
  <dcterms:modified xsi:type="dcterms:W3CDTF">2022-07-04T08:26:10Z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2052-11.1.0.11830</vt:lpwstr>
  </property>
  <property fmtid="{D5CDD505-2E9C-101B-9397-08002B2CF9AE}" pid="3" name="ICV">
    <vt:lpwstr>F49E292B882547F4B9F31CF14612E78B</vt:lpwstr>
  </property>
</Properties>
</file>