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wdp" ContentType="image/vnd.ms-photo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3"/>
  </p:sldMasterIdLst>
  <p:notesMasterIdLst>
    <p:notesMasterId r:id="rId5"/>
  </p:notesMasterIdLst>
  <p:handoutMasterIdLst>
    <p:handoutMasterId r:id="rId34"/>
  </p:handoutMasterIdLst>
  <p:sldIdLst>
    <p:sldId id="417" r:id="rId4"/>
    <p:sldId id="519" r:id="rId6"/>
    <p:sldId id="520" r:id="rId7"/>
    <p:sldId id="521" r:id="rId8"/>
    <p:sldId id="541" r:id="rId9"/>
    <p:sldId id="522" r:id="rId10"/>
    <p:sldId id="343" r:id="rId11"/>
    <p:sldId id="523" r:id="rId12"/>
    <p:sldId id="401" r:id="rId13"/>
    <p:sldId id="524" r:id="rId14"/>
    <p:sldId id="525" r:id="rId15"/>
    <p:sldId id="517" r:id="rId16"/>
    <p:sldId id="536" r:id="rId17"/>
    <p:sldId id="531" r:id="rId18"/>
    <p:sldId id="526" r:id="rId19"/>
    <p:sldId id="518" r:id="rId20"/>
    <p:sldId id="535" r:id="rId21"/>
    <p:sldId id="527" r:id="rId22"/>
    <p:sldId id="444" r:id="rId23"/>
    <p:sldId id="528" r:id="rId24"/>
    <p:sldId id="532" r:id="rId25"/>
    <p:sldId id="529" r:id="rId26"/>
    <p:sldId id="530" r:id="rId27"/>
    <p:sldId id="533" r:id="rId28"/>
    <p:sldId id="537" r:id="rId29"/>
    <p:sldId id="540" r:id="rId30"/>
    <p:sldId id="534" r:id="rId31"/>
    <p:sldId id="538" r:id="rId32"/>
    <p:sldId id="539" r:id="rId33"/>
  </p:sldIdLst>
  <p:sldSz cx="9144000" cy="6121400"/>
  <p:notesSz cx="6858000" cy="9144000"/>
  <p:embeddedFontLst>
    <p:embeddedFont>
      <p:font typeface="等线" panose="02010600030101010101" pitchFamily="2" charset="-122"/>
      <p:regular r:id="rId38"/>
    </p:embeddedFont>
    <p:embeddedFont>
      <p:font typeface="微软雅黑" panose="020B0503020204020204" pitchFamily="34" charset="-122"/>
      <p:regular r:id="rId39"/>
    </p:embeddedFont>
  </p:embeddedFontLst>
  <p:custDataLst>
    <p:tags r:id="rId4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4797A23-E27D-4859-91B2-A9419C973F97}">
          <p14:sldIdLst>
            <p14:sldId id="417"/>
            <p14:sldId id="519"/>
            <p14:sldId id="520"/>
            <p14:sldId id="521"/>
            <p14:sldId id="541"/>
            <p14:sldId id="522"/>
            <p14:sldId id="343"/>
            <p14:sldId id="523"/>
            <p14:sldId id="401"/>
            <p14:sldId id="524"/>
            <p14:sldId id="525"/>
            <p14:sldId id="517"/>
            <p14:sldId id="536"/>
            <p14:sldId id="531"/>
            <p14:sldId id="526"/>
            <p14:sldId id="518"/>
            <p14:sldId id="535"/>
            <p14:sldId id="527"/>
            <p14:sldId id="444"/>
            <p14:sldId id="528"/>
            <p14:sldId id="532"/>
            <p14:sldId id="529"/>
            <p14:sldId id="530"/>
            <p14:sldId id="533"/>
            <p14:sldId id="537"/>
            <p14:sldId id="540"/>
            <p14:sldId id="534"/>
            <p14:sldId id="538"/>
            <p14:sldId id="5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76B7"/>
    <a:srgbClr val="000000"/>
    <a:srgbClr val="0000FF"/>
    <a:srgbClr val="32619C"/>
    <a:srgbClr val="DC8554"/>
    <a:srgbClr val="BDD7EE"/>
    <a:srgbClr val="5B9BD5"/>
    <a:srgbClr val="6342EE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2989" autoAdjust="0"/>
  </p:normalViewPr>
  <p:slideViewPr>
    <p:cSldViewPr>
      <p:cViewPr varScale="1">
        <p:scale>
          <a:sx n="74" d="100"/>
          <a:sy n="74" d="100"/>
        </p:scale>
        <p:origin x="-1134" y="-90"/>
      </p:cViewPr>
      <p:guideLst>
        <p:guide orient="horz" pos="490"/>
        <p:guide orient="horz" pos="2571"/>
        <p:guide orient="horz" pos="4623"/>
        <p:guide orient="horz" pos="951"/>
        <p:guide orient="horz" pos="2517"/>
        <p:guide orient="horz" pos="3856"/>
        <p:guide orient="horz" pos="370"/>
        <p:guide orient="horz" pos="1928"/>
        <p:guide orient="horz" pos="3467"/>
        <p:guide orient="horz" pos="713"/>
        <p:guide orient="horz" pos="2900"/>
        <p:guide pos="1708"/>
        <p:guide pos="5972"/>
        <p:guide pos="3976"/>
        <p:guide pos="1281"/>
        <p:guide pos="4479"/>
        <p:guide pos="2983"/>
      </p:guideLst>
    </p:cSldViewPr>
  </p:slideViewPr>
  <p:outlineViewPr>
    <p:cViewPr>
      <p:scale>
        <a:sx n="100" d="100"/>
        <a:sy n="100" d="100"/>
      </p:scale>
      <p:origin x="0" y="389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1524"/>
    </p:cViewPr>
  </p:sorterViewPr>
  <p:notesViewPr>
    <p:cSldViewPr>
      <p:cViewPr varScale="1">
        <p:scale>
          <a:sx n="54" d="100"/>
          <a:sy n="54" d="100"/>
        </p:scale>
        <p:origin x="26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0" Type="http://schemas.openxmlformats.org/officeDocument/2006/relationships/tags" Target="tags/tag1.xml"/><Relationship Id="rId4" Type="http://schemas.openxmlformats.org/officeDocument/2006/relationships/slide" Target="slides/slide1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58D5C-38F1-477F-AE1D-F2B1371183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24125-4F64-4121-8F51-9768B7679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1024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fld id="{10729A3A-283D-4450-A17D-1357B750A919}" type="datetime1">
              <a:rPr lang="zh-CN" altLang="en-US"/>
            </a:fld>
            <a:endParaRPr lang="zh-CN" altLang="en-US" sz="1200"/>
          </a:p>
        </p:txBody>
      </p:sp>
      <p:sp>
        <p:nvSpPr>
          <p:cNvPr id="1024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25538" y="1143000"/>
            <a:ext cx="46069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10245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单击此处编辑母版文本样式</a:t>
            </a:r>
            <a:endParaRPr lang="zh-CN" sz="1200"/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第二级</a:t>
            </a:r>
            <a:endParaRPr lang="zh-CN" sz="1200"/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第三级</a:t>
            </a:r>
            <a:endParaRPr lang="zh-CN" sz="1200"/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第四级</a:t>
            </a:r>
            <a:endParaRPr lang="zh-CN" sz="1200"/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第五级</a:t>
            </a:r>
            <a:endParaRPr lang="zh-CN" sz="1200"/>
          </a:p>
        </p:txBody>
      </p:sp>
      <p:sp>
        <p:nvSpPr>
          <p:cNvPr id="1024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1024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3FA7435A-4B83-439A-9CCD-F82AD46EE605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25538" y="1143000"/>
            <a:ext cx="4606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729A3A-283D-4450-A17D-1357B750A919}" type="datetime1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7435A-4B83-439A-9CCD-F82AD46EE605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25538" y="1143000"/>
            <a:ext cx="4606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729A3A-283D-4450-A17D-1357B750A919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7435A-4B83-439A-9CCD-F82AD46EE605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25538" y="1143000"/>
            <a:ext cx="4606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729A3A-283D-4450-A17D-1357B750A919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7435A-4B83-439A-9CCD-F82AD46EE605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729A3A-283D-4450-A17D-1357B750A919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7435A-4B83-439A-9CCD-F82AD46EE605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25538" y="1143000"/>
            <a:ext cx="4606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729A3A-283D-4450-A17D-1357B750A919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7435A-4B83-439A-9CCD-F82AD46EE605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729A3A-283D-4450-A17D-1357B750A919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7435A-4B83-439A-9CCD-F82AD46EE605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25538" y="1143000"/>
            <a:ext cx="4606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729A3A-283D-4450-A17D-1357B750A919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7435A-4B83-439A-9CCD-F82AD46EE605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729A3A-283D-4450-A17D-1357B750A919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7435A-4B83-439A-9CCD-F82AD46EE605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729A3A-283D-4450-A17D-1357B750A919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7435A-4B83-439A-9CCD-F82AD46EE605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25538" y="1143000"/>
            <a:ext cx="4606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729A3A-283D-4450-A17D-1357B750A919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7435A-4B83-439A-9CCD-F82AD46EE605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25538" y="1143000"/>
            <a:ext cx="4606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729A3A-283D-4450-A17D-1357B750A919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7435A-4B83-439A-9CCD-F82AD46EE605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25538" y="1143000"/>
            <a:ext cx="4606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729A3A-283D-4450-A17D-1357B750A919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7435A-4B83-439A-9CCD-F82AD46EE605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25538" y="1143000"/>
            <a:ext cx="4606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729A3A-283D-4450-A17D-1357B750A919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7435A-4B83-439A-9CCD-F82AD46EE605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25538" y="1143000"/>
            <a:ext cx="4606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729A3A-283D-4450-A17D-1357B750A919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7435A-4B83-439A-9CCD-F82AD46EE605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25538" y="1143000"/>
            <a:ext cx="4606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729A3A-283D-4450-A17D-1357B750A919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7435A-4B83-439A-9CCD-F82AD46EE605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25538" y="1143000"/>
            <a:ext cx="4606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729A3A-283D-4450-A17D-1357B750A919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7435A-4B83-439A-9CCD-F82AD46EE605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25538" y="1143000"/>
            <a:ext cx="4606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729A3A-283D-4450-A17D-1357B750A919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7435A-4B83-439A-9CCD-F82AD46EE605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25538" y="1143000"/>
            <a:ext cx="4606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729A3A-283D-4450-A17D-1357B750A919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7435A-4B83-439A-9CCD-F82AD46EE605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25538" y="1143000"/>
            <a:ext cx="4606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729A3A-283D-4450-A17D-1357B750A919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7435A-4B83-439A-9CCD-F82AD46EE605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25538" y="1143000"/>
            <a:ext cx="4606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729A3A-283D-4450-A17D-1357B750A919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7435A-4B83-439A-9CCD-F82AD46EE605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729A3A-283D-4450-A17D-1357B750A919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7435A-4B83-439A-9CCD-F82AD46EE605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>
            <a:lumMod val="8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0695" y="108585"/>
            <a:ext cx="802005" cy="5499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ftr="0"/>
  <p:txStyles>
    <p:titleStyle>
      <a:lvl1pPr marL="6858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 Light" panose="020F0302020204030204" charset="0"/>
        </a:defRPr>
      </a:lvl1pPr>
      <a:lvl2pPr marL="6858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2pPr>
      <a:lvl3pPr marL="6858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3pPr>
      <a:lvl4pPr marL="6858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4pPr>
      <a:lvl5pPr marL="6858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5pPr>
      <a:lvl6pPr marL="10287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6pPr>
      <a:lvl7pPr marL="13716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7pPr>
      <a:lvl8pPr marL="17145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8pPr>
      <a:lvl9pPr marL="20574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>
            <a:lumMod val="8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0541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6595" y="108585"/>
            <a:ext cx="802005" cy="5499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ftr="0"/>
  <p:txStyles>
    <p:titleStyle>
      <a:lvl1pPr marL="6858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 Light" panose="020F0302020204030204" charset="0"/>
        </a:defRPr>
      </a:lvl1pPr>
      <a:lvl2pPr marL="6858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2pPr>
      <a:lvl3pPr marL="6858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3pPr>
      <a:lvl4pPr marL="6858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4pPr>
      <a:lvl5pPr marL="6858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5pPr>
      <a:lvl6pPr marL="10287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6pPr>
      <a:lvl7pPr marL="13716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7pPr>
      <a:lvl8pPr marL="17145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8pPr>
      <a:lvl9pPr marL="20574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5" Type="http://schemas.openxmlformats.org/officeDocument/2006/relationships/package" Target="../embeddings/Document3.docx"/><Relationship Id="rId4" Type="http://schemas.openxmlformats.org/officeDocument/2006/relationships/image" Target="../media/image19.wmf"/><Relationship Id="rId3" Type="http://schemas.openxmlformats.org/officeDocument/2006/relationships/package" Target="../embeddings/Document2.docx"/><Relationship Id="rId2" Type="http://schemas.openxmlformats.org/officeDocument/2006/relationships/image" Target="../media/image18.wmf"/><Relationship Id="rId1" Type="http://schemas.openxmlformats.org/officeDocument/2006/relationships/package" Target="../embeddings/Document1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8"/>
          <p:cNvSpPr>
            <a:spLocks noChangeArrowheads="1"/>
          </p:cNvSpPr>
          <p:nvPr/>
        </p:nvSpPr>
        <p:spPr bwMode="auto">
          <a:xfrm>
            <a:off x="6516216" y="3924796"/>
            <a:ext cx="1793565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90" rIns="68577" bIns="3429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Five .Yang</a:t>
            </a:r>
            <a:endParaRPr lang="en-US" altLang="zh-CN" sz="2400" b="1" dirty="0" smtClean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20200425</a:t>
            </a:r>
            <a:endParaRPr lang="zh-CN" altLang="en-US" sz="2000" b="1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55776" y="1245757"/>
            <a:ext cx="6588224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60045" indent="-360045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Error Trouble Shooting</a:t>
            </a:r>
            <a:endParaRPr lang="en-US" altLang="ko-KR" sz="44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360045" indent="-360045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 b="1" dirty="0" err="1" smtClean="0">
                <a:solidFill>
                  <a:schemeClr val="accent5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LCAC</a:t>
            </a:r>
            <a:r>
              <a:rPr lang="en-US" altLang="ko-KR" sz="2800" b="1" dirty="0" smtClean="0">
                <a:solidFill>
                  <a:schemeClr val="accent5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ON/OFF type </a:t>
            </a:r>
            <a:endParaRPr lang="en-US" altLang="zh-CN" sz="2800" b="1" dirty="0" smtClean="0">
              <a:solidFill>
                <a:schemeClr val="accent5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360045" indent="-360045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                         2020</a:t>
            </a:r>
            <a:endParaRPr lang="en-US" altLang="zh-CN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接连接符 41"/>
          <p:cNvCxnSpPr/>
          <p:nvPr/>
        </p:nvCxnSpPr>
        <p:spPr bwMode="auto">
          <a:xfrm flipH="1">
            <a:off x="0" y="6815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矩形 49"/>
          <p:cNvSpPr/>
          <p:nvPr/>
        </p:nvSpPr>
        <p:spPr>
          <a:xfrm>
            <a:off x="360000" y="135000"/>
            <a:ext cx="6512606" cy="553994"/>
          </a:xfrm>
          <a:prstGeom prst="rect">
            <a:avLst/>
          </a:prstGeom>
          <a:ln>
            <a:noFill/>
          </a:ln>
        </p:spPr>
        <p:txBody>
          <a:bodyPr wrap="square" lIns="121917" tIns="60958" rIns="121917" bIns="60958">
            <a:spAutoFit/>
          </a:bodyPr>
          <a:lstStyle/>
          <a:p>
            <a:pPr defTabSz="685800">
              <a:spcAft>
                <a:spcPts val="0"/>
              </a:spcAft>
            </a:pPr>
            <a:r>
              <a:rPr lang="en-US" altLang="zh-CN" sz="2800" b="1" dirty="0" smtClean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3. </a:t>
            </a:r>
            <a:r>
              <a:rPr lang="en-US" altLang="zh-CN" sz="2800" b="1" kern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Resistance comparison table</a:t>
            </a:r>
            <a:endParaRPr lang="zh-CN" altLang="zh-CN" sz="2800" b="1" kern="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53" name="表格 52"/>
          <p:cNvGraphicFramePr>
            <a:graphicFrameLocks noGrp="1"/>
          </p:cNvGraphicFramePr>
          <p:nvPr/>
        </p:nvGraphicFramePr>
        <p:xfrm>
          <a:off x="345441" y="1260500"/>
          <a:ext cx="8496944" cy="3960441"/>
        </p:xfrm>
        <a:graphic>
          <a:graphicData uri="http://schemas.openxmlformats.org/drawingml/2006/table">
            <a:tbl>
              <a:tblPr firstRow="1" firstCol="1" bandRow="1"/>
              <a:tblGrid>
                <a:gridCol w="4248472"/>
                <a:gridCol w="4248472"/>
              </a:tblGrid>
              <a:tr h="757668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1" kern="0" dirty="0" smtClean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Sensor resistance</a:t>
                      </a:r>
                      <a:r>
                        <a:rPr lang="en-US" altLang="zh-CN" sz="2000" b="1" kern="0" baseline="0" dirty="0" smtClean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at </a:t>
                      </a:r>
                      <a:r>
                        <a:rPr lang="en-US" altLang="zh-CN" sz="2000" b="1" kern="0" dirty="0" smtClean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25°C</a:t>
                      </a:r>
                      <a:endParaRPr lang="zh-CN" altLang="zh-CN" sz="2000" b="1" kern="0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79" marR="5637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1" kern="0" baseline="0" dirty="0" smtClean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Resistance comparison table</a:t>
                      </a:r>
                      <a:endParaRPr lang="zh-CN" sz="2000" b="1" kern="0" baseline="0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79" marR="5637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067591"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 dirty="0" smtClean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15KΩ</a:t>
                      </a:r>
                      <a:endParaRPr lang="zh-CN" altLang="en-US" sz="1800" b="1" kern="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endParaRPr lang="zh-CN" altLang="en-US" sz="1800" b="1" kern="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7591"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altLang="zh-CN" sz="1800" b="1" kern="0" dirty="0" smtClean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20KΩ</a:t>
                      </a:r>
                      <a:endParaRPr lang="zh-CN" altLang="en-US" sz="1800" b="1" kern="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endParaRPr lang="zh-CN" altLang="en-US" sz="1800" b="1" kern="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7591"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0" dirty="0" smtClean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50KΩ</a:t>
                      </a:r>
                      <a:endParaRPr lang="zh-CN" altLang="en-US" sz="1800" b="1" kern="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endParaRPr lang="zh-CN" altLang="en-US" sz="1800" b="1" kern="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4" name="对象 53"/>
          <p:cNvGraphicFramePr>
            <a:graphicFrameLocks noChangeAspect="1"/>
          </p:cNvGraphicFramePr>
          <p:nvPr/>
        </p:nvGraphicFramePr>
        <p:xfrm>
          <a:off x="6012160" y="2124596"/>
          <a:ext cx="1360820" cy="121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" name="文档" showAsIcon="1" r:id="rId1" imgW="1143000" imgH="990600" progId="Word.Document.12">
                  <p:embed/>
                </p:oleObj>
              </mc:Choice>
              <mc:Fallback>
                <p:oleObj name="文档" showAsIcon="1" r:id="rId1" imgW="1143000" imgH="990600" progId="Word.Document.12">
                  <p:embed/>
                  <p:pic>
                    <p:nvPicPr>
                      <p:cNvPr id="0" name="图片 1444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12160" y="2124596"/>
                        <a:ext cx="1360820" cy="121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对象 54"/>
          <p:cNvGraphicFramePr>
            <a:graphicFrameLocks noChangeAspect="1"/>
          </p:cNvGraphicFramePr>
          <p:nvPr/>
        </p:nvGraphicFramePr>
        <p:xfrm>
          <a:off x="6012160" y="3204716"/>
          <a:ext cx="1524116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" name="文档" showAsIcon="1" r:id="rId3" imgW="1143000" imgH="990600" progId="Word.Document.12">
                  <p:embed/>
                </p:oleObj>
              </mc:Choice>
              <mc:Fallback>
                <p:oleObj name="文档" showAsIcon="1" r:id="rId3" imgW="1143000" imgH="990600" progId="Word.Document.12">
                  <p:embed/>
                  <p:pic>
                    <p:nvPicPr>
                      <p:cNvPr id="0" name="图片 1444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2160" y="3204716"/>
                        <a:ext cx="1524116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对象 55"/>
          <p:cNvGraphicFramePr>
            <a:graphicFrameLocks noChangeAspect="1"/>
          </p:cNvGraphicFramePr>
          <p:nvPr/>
        </p:nvGraphicFramePr>
        <p:xfrm>
          <a:off x="5796136" y="4356844"/>
          <a:ext cx="183798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" name="文档" showAsIcon="1" r:id="rId5" imgW="1143000" imgH="990600" progId="Word.Document.12">
                  <p:embed/>
                </p:oleObj>
              </mc:Choice>
              <mc:Fallback>
                <p:oleObj name="文档" showAsIcon="1" r:id="rId5" imgW="1143000" imgH="990600" progId="Word.Document.12">
                  <p:embed/>
                  <p:pic>
                    <p:nvPicPr>
                      <p:cNvPr id="0" name="图片 1444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96136" y="4356844"/>
                        <a:ext cx="1837988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4283170" y="2827667"/>
            <a:ext cx="825831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5109001" y="2484636"/>
            <a:ext cx="3293316" cy="891320"/>
          </a:xfrm>
          <a:prstGeom prst="roundRect">
            <a:avLst/>
          </a:prstGeom>
          <a:solidFill>
            <a:schemeClr val="accent1">
              <a:tint val="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 smtClean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F1</a:t>
            </a:r>
            <a:r>
              <a:rPr lang="en-US" altLang="ko-KR" b="1" dirty="0" smtClean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Communication </a:t>
            </a:r>
            <a:r>
              <a:rPr lang="en-US" altLang="ko-KR" sz="1600" dirty="0" smtClean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abnormal between </a:t>
            </a:r>
            <a:r>
              <a:rPr lang="en-US" altLang="ko-KR" sz="16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the outdoor unit and the Indoor unit</a:t>
            </a:r>
            <a:endParaRPr lang="en-US" altLang="ko-KR" sz="16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109000" y="3577893"/>
            <a:ext cx="3293317" cy="85095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E5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Communication abnormal between the wired controller and indoor unit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15454" y="2484636"/>
            <a:ext cx="3657714" cy="686062"/>
          </a:xfrm>
          <a:prstGeom prst="roundRect">
            <a:avLst/>
          </a:prstGeom>
          <a:solidFill>
            <a:schemeClr val="accent1">
              <a:tint val="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fault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altLang="ko-K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15454" y="1620540"/>
            <a:ext cx="3657714" cy="69919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Temp. sensor fault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11560" y="3375956"/>
            <a:ext cx="3657714" cy="6860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IDU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fault</a:t>
            </a:r>
            <a:endParaRPr lang="en-US" altLang="ko-KR" sz="2000" b="1" baseline="-25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11560" y="4274070"/>
            <a:ext cx="3657714" cy="6860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Refrigerant circuit fault</a:t>
            </a:r>
            <a:endParaRPr lang="en-US" altLang="ko-KR" sz="2000" b="1" baseline="-25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8396" y="612428"/>
            <a:ext cx="6605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Total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13 error codes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23"/>
          <p:cNvSpPr>
            <a:spLocks noChangeShapeType="1"/>
          </p:cNvSpPr>
          <p:nvPr/>
        </p:nvSpPr>
        <p:spPr bwMode="auto">
          <a:xfrm flipH="1">
            <a:off x="0" y="875391"/>
            <a:ext cx="9144000" cy="0"/>
          </a:xfrm>
          <a:prstGeom prst="line">
            <a:avLst/>
          </a:prstGeom>
          <a:noFill/>
          <a:ln w="19050" cap="flat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6" tIns="34290" rIns="68576" bIns="34290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 rot="10800000" flipV="1">
            <a:off x="544180" y="1427390"/>
            <a:ext cx="3538367" cy="724060"/>
          </a:xfrm>
          <a:prstGeom prst="round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Check if the communication cable is </a:t>
            </a:r>
            <a:r>
              <a:rPr lang="en-US" altLang="zh-CN" sz="16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broken.</a:t>
            </a:r>
            <a:endParaRPr lang="en-US" altLang="zh-CN" sz="16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 rot="10800000" flipV="1">
            <a:off x="5084220" y="1391898"/>
            <a:ext cx="3508819" cy="716297"/>
          </a:xfrm>
          <a:prstGeom prst="round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Replace</a:t>
            </a: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 the communication cable </a:t>
            </a:r>
            <a:endParaRPr lang="en-US" altLang="zh-CN" sz="1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5084219" y="2556644"/>
            <a:ext cx="3508820" cy="893502"/>
          </a:xfrm>
          <a:prstGeom prst="round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sz="1600" b="1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Rewiring</a:t>
            </a: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 according to the wiring </a:t>
            </a:r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diagram</a:t>
            </a:r>
            <a:endParaRPr lang="en-US" altLang="zh-CN" sz="1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4313336" y="1979072"/>
            <a:ext cx="602131" cy="150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圆角矩形 12"/>
          <p:cNvSpPr/>
          <p:nvPr/>
        </p:nvSpPr>
        <p:spPr bwMode="auto">
          <a:xfrm>
            <a:off x="567063" y="2556644"/>
            <a:ext cx="3515484" cy="893502"/>
          </a:xfrm>
          <a:prstGeom prst="round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Check if the communication cable to the indoor and outdoor terminal boards is wrong</a:t>
            </a:r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.</a:t>
            </a:r>
            <a:endParaRPr lang="en-US" altLang="zh-CN" sz="1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544178" y="3999965"/>
            <a:ext cx="3509313" cy="500895"/>
          </a:xfrm>
          <a:prstGeom prst="round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sz="1600" b="1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Replace</a:t>
            </a: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b="1" dirty="0" err="1">
                <a:latin typeface="等线" panose="02010600030101010101" pitchFamily="2" charset="-122"/>
                <a:ea typeface="等线" panose="02010600030101010101" pitchFamily="2" charset="-122"/>
              </a:rPr>
              <a:t>ODU</a:t>
            </a: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PCB </a:t>
            </a:r>
            <a:endParaRPr lang="en-US" altLang="zh-CN" sz="1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544178" y="4999930"/>
            <a:ext cx="3538369" cy="437034"/>
          </a:xfrm>
          <a:prstGeom prst="round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sz="1600" b="1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Replace</a:t>
            </a: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b="1" dirty="0" err="1">
                <a:latin typeface="等线" panose="02010600030101010101" pitchFamily="2" charset="-122"/>
                <a:ea typeface="等线" panose="02010600030101010101" pitchFamily="2" charset="-122"/>
              </a:rPr>
              <a:t>IDU</a:t>
            </a: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 PCB</a:t>
            </a:r>
            <a:endParaRPr lang="en-US" altLang="zh-CN" sz="1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8790" y="259842"/>
            <a:ext cx="6513062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F1</a:t>
            </a:r>
            <a:r>
              <a:rPr lang="en-US" altLang="zh-CN" sz="28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 Trouble shooting Guide</a:t>
            </a:r>
            <a:endParaRPr lang="en-US" altLang="zh-CN" sz="28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1174" y="2203725"/>
            <a:ext cx="77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ClrTx/>
              <a:buSzTx/>
            </a:pP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No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1960" y="159220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Yes</a:t>
            </a:r>
            <a:endParaRPr lang="en-US" altLang="zh-CN" b="1" dirty="0" smtClean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1960" y="274770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Yes</a:t>
            </a:r>
            <a:endParaRPr lang="en-US" altLang="zh-CN" b="1" dirty="0" smtClean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32" name="直接箭头连接符 31"/>
          <p:cNvCxnSpPr/>
          <p:nvPr/>
        </p:nvCxnSpPr>
        <p:spPr bwMode="auto">
          <a:xfrm>
            <a:off x="2206936" y="2196604"/>
            <a:ext cx="0" cy="32577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2281174" y="3555464"/>
            <a:ext cx="77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ClrTx/>
              <a:buSzTx/>
            </a:pP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No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4" name="直接箭头连接符 33"/>
          <p:cNvCxnSpPr/>
          <p:nvPr/>
        </p:nvCxnSpPr>
        <p:spPr bwMode="auto">
          <a:xfrm>
            <a:off x="2206936" y="3599018"/>
            <a:ext cx="0" cy="32577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直接箭头连接符 34"/>
          <p:cNvCxnSpPr/>
          <p:nvPr/>
        </p:nvCxnSpPr>
        <p:spPr bwMode="auto">
          <a:xfrm>
            <a:off x="4313336" y="3131200"/>
            <a:ext cx="602131" cy="150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281174" y="4428852"/>
            <a:ext cx="77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ClrTx/>
              <a:buSzTx/>
            </a:pP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No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1" name="直接箭头连接符 30"/>
          <p:cNvCxnSpPr/>
          <p:nvPr/>
        </p:nvCxnSpPr>
        <p:spPr bwMode="auto">
          <a:xfrm>
            <a:off x="2206936" y="4611436"/>
            <a:ext cx="0" cy="32577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4211960" y="399996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Yes</a:t>
            </a:r>
            <a:endParaRPr lang="en-US" altLang="zh-CN" b="1" dirty="0" smtClean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44" name="直接箭头连接符 43"/>
          <p:cNvCxnSpPr/>
          <p:nvPr/>
        </p:nvCxnSpPr>
        <p:spPr bwMode="auto">
          <a:xfrm>
            <a:off x="4329909" y="4383464"/>
            <a:ext cx="602131" cy="150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圆角矩形 47"/>
          <p:cNvSpPr/>
          <p:nvPr/>
        </p:nvSpPr>
        <p:spPr bwMode="auto">
          <a:xfrm>
            <a:off x="5084221" y="3986575"/>
            <a:ext cx="3508818" cy="514285"/>
          </a:xfrm>
          <a:prstGeom prst="round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OVER</a:t>
            </a:r>
            <a:endParaRPr kumimoji="0" lang="zh-CN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4283170" y="2827667"/>
            <a:ext cx="825831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5109001" y="2484636"/>
            <a:ext cx="3293316" cy="89132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Communication abnormal between the outdoor unit and the Indoor unit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109000" y="3577893"/>
            <a:ext cx="3293317" cy="850959"/>
          </a:xfrm>
          <a:prstGeom prst="roundRect">
            <a:avLst/>
          </a:prstGeom>
          <a:solidFill>
            <a:schemeClr val="accent1">
              <a:tint val="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E5</a:t>
            </a:r>
            <a:r>
              <a:rPr lang="en-US" altLang="ko-KR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Communication</a:t>
            </a:r>
            <a:r>
              <a:rPr lang="en-US" altLang="ko-KR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abnormal between the wired controller and indoor unit</a:t>
            </a:r>
            <a:endParaRPr lang="en-US" altLang="ko-KR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15454" y="2484636"/>
            <a:ext cx="3657714" cy="686062"/>
          </a:xfrm>
          <a:prstGeom prst="roundRect">
            <a:avLst/>
          </a:prstGeom>
          <a:solidFill>
            <a:schemeClr val="accent1">
              <a:tint val="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fault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altLang="ko-K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15454" y="1620540"/>
            <a:ext cx="3657714" cy="69919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Temp. sensor fault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11560" y="3375956"/>
            <a:ext cx="3657714" cy="6860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IDU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fault</a:t>
            </a:r>
            <a:endParaRPr lang="en-US" altLang="ko-KR" sz="2000" b="1" baseline="-25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11560" y="4274070"/>
            <a:ext cx="3657714" cy="6860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Refrigerant circuit fault</a:t>
            </a:r>
            <a:endParaRPr lang="en-US" altLang="ko-KR" sz="2000" b="1" baseline="-25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8396" y="612428"/>
            <a:ext cx="6605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Total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13 error codes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23"/>
          <p:cNvSpPr>
            <a:spLocks noChangeShapeType="1"/>
          </p:cNvSpPr>
          <p:nvPr/>
        </p:nvSpPr>
        <p:spPr bwMode="auto">
          <a:xfrm flipH="1">
            <a:off x="0" y="875391"/>
            <a:ext cx="9144000" cy="0"/>
          </a:xfrm>
          <a:prstGeom prst="line">
            <a:avLst/>
          </a:prstGeom>
          <a:noFill/>
          <a:ln w="19050" cap="flat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6" tIns="34290" rIns="68576" bIns="34290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8790" y="259842"/>
            <a:ext cx="6513062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E5</a:t>
            </a:r>
            <a:r>
              <a:rPr lang="en-US" altLang="zh-CN" sz="3200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8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Trouble shooting Guide</a:t>
            </a:r>
            <a:endParaRPr lang="en-US" altLang="zh-CN" sz="28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7" name="圆角矩形 26"/>
          <p:cNvSpPr/>
          <p:nvPr/>
        </p:nvSpPr>
        <p:spPr bwMode="auto">
          <a:xfrm rot="10800000" flipV="1">
            <a:off x="544180" y="1394426"/>
            <a:ext cx="3538367" cy="724060"/>
          </a:xfrm>
          <a:prstGeom prst="round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Check if the </a:t>
            </a:r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wired controller is  abnormal</a:t>
            </a:r>
            <a:endParaRPr lang="zh-CN" altLang="en-US" sz="1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1" name="圆角矩形 30"/>
          <p:cNvSpPr/>
          <p:nvPr/>
        </p:nvSpPr>
        <p:spPr bwMode="auto">
          <a:xfrm rot="10800000" flipV="1">
            <a:off x="5084220" y="1358934"/>
            <a:ext cx="3508819" cy="716297"/>
          </a:xfrm>
          <a:prstGeom prst="round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sz="1600" b="1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Replace</a:t>
            </a: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 wired controller</a:t>
            </a:r>
            <a:endParaRPr lang="en-US" altLang="zh-CN" sz="1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7" name="圆角矩形 36"/>
          <p:cNvSpPr/>
          <p:nvPr/>
        </p:nvSpPr>
        <p:spPr bwMode="auto">
          <a:xfrm>
            <a:off x="5102709" y="2752653"/>
            <a:ext cx="3490330" cy="739260"/>
          </a:xfrm>
          <a:prstGeom prst="round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sz="1600" b="1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Replace</a:t>
            </a: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 the communication cable</a:t>
            </a:r>
            <a:endParaRPr lang="en-US" altLang="zh-CN" sz="1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 bwMode="auto">
          <a:xfrm>
            <a:off x="4297587" y="1934997"/>
            <a:ext cx="602131" cy="150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圆角矩形 43"/>
          <p:cNvSpPr/>
          <p:nvPr/>
        </p:nvSpPr>
        <p:spPr bwMode="auto">
          <a:xfrm>
            <a:off x="567063" y="2769687"/>
            <a:ext cx="3515484" cy="722226"/>
          </a:xfrm>
          <a:prstGeom prst="round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Check if the communication cable is </a:t>
            </a:r>
            <a:r>
              <a:rPr lang="en-US" altLang="zh-CN" sz="16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broken.</a:t>
            </a:r>
            <a:endParaRPr lang="en-US" altLang="zh-CN" sz="16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41982" y="2229120"/>
            <a:ext cx="77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ClrTx/>
              <a:buSzTx/>
            </a:pP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No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11960" y="15324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Yes</a:t>
            </a:r>
            <a:endParaRPr lang="en-US" altLang="zh-CN" b="1" dirty="0" smtClean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69315" y="291663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Yes</a:t>
            </a:r>
            <a:endParaRPr lang="en-US" altLang="zh-CN" b="1" dirty="0" smtClean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52" name="直接箭头连接符 51"/>
          <p:cNvCxnSpPr/>
          <p:nvPr/>
        </p:nvCxnSpPr>
        <p:spPr bwMode="auto">
          <a:xfrm>
            <a:off x="2267744" y="2196431"/>
            <a:ext cx="0" cy="53065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直接箭头连接符 54"/>
          <p:cNvCxnSpPr/>
          <p:nvPr/>
        </p:nvCxnSpPr>
        <p:spPr bwMode="auto">
          <a:xfrm>
            <a:off x="4358113" y="3301641"/>
            <a:ext cx="602131" cy="150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圆角矩形 65"/>
          <p:cNvSpPr/>
          <p:nvPr/>
        </p:nvSpPr>
        <p:spPr bwMode="auto">
          <a:xfrm>
            <a:off x="545988" y="4135834"/>
            <a:ext cx="3536559" cy="437034"/>
          </a:xfrm>
          <a:prstGeom prst="round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sz="1600" b="1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Replace</a:t>
            </a: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b="1" dirty="0" err="1">
                <a:latin typeface="等线" panose="02010600030101010101" pitchFamily="2" charset="-122"/>
                <a:ea typeface="等线" panose="02010600030101010101" pitchFamily="2" charset="-122"/>
              </a:rPr>
              <a:t>IDU</a:t>
            </a: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 PCB</a:t>
            </a:r>
            <a:endParaRPr lang="en-US" altLang="zh-CN" sz="1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41982" y="3623870"/>
            <a:ext cx="77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ClrTx/>
              <a:buSzTx/>
            </a:pP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No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3" name="直接箭头连接符 32"/>
          <p:cNvCxnSpPr/>
          <p:nvPr/>
        </p:nvCxnSpPr>
        <p:spPr bwMode="auto">
          <a:xfrm>
            <a:off x="2267744" y="3591181"/>
            <a:ext cx="0" cy="53065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4305364" y="3718987"/>
            <a:ext cx="825831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5127032" y="3358657"/>
            <a:ext cx="3293318" cy="66279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E4</a:t>
            </a:r>
            <a: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 with the drainage on </a:t>
            </a:r>
            <a:r>
              <a:rPr lang="en-US" altLang="ko-K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Indoor unit</a:t>
            </a:r>
            <a:endParaRPr lang="en-US" altLang="ko-K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15454" y="2484636"/>
            <a:ext cx="3657714" cy="6860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fault </a:t>
            </a:r>
            <a:endParaRPr lang="en-US" altLang="ko-KR" sz="2000" b="1" baseline="-25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15454" y="1620540"/>
            <a:ext cx="3657714" cy="69919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Temp. sensor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11560" y="3375956"/>
            <a:ext cx="3657714" cy="68606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IDU</a:t>
            </a:r>
            <a:r>
              <a:rPr lang="en-US" altLang="ko-K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 (1)</a:t>
            </a:r>
            <a:endParaRPr lang="en-US" altLang="ko-K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11560" y="4274070"/>
            <a:ext cx="3657714" cy="6860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Refrigerant circuit fault</a:t>
            </a:r>
            <a:endParaRPr lang="en-US" altLang="ko-KR" sz="2000" b="1" baseline="-25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8396" y="612428"/>
            <a:ext cx="6605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Total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13 error codes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23"/>
          <p:cNvSpPr>
            <a:spLocks noChangeShapeType="1"/>
          </p:cNvSpPr>
          <p:nvPr/>
        </p:nvSpPr>
        <p:spPr bwMode="auto">
          <a:xfrm flipH="1">
            <a:off x="0" y="875391"/>
            <a:ext cx="9144000" cy="0"/>
          </a:xfrm>
          <a:prstGeom prst="line">
            <a:avLst/>
          </a:prstGeom>
          <a:noFill/>
          <a:ln w="19050" cap="flat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6" tIns="34290" rIns="68576" bIns="34290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790" y="259842"/>
            <a:ext cx="3256531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E4</a:t>
            </a:r>
            <a:r>
              <a:rPr lang="en-US" altLang="zh-CN" sz="3200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display logic</a:t>
            </a:r>
            <a:endParaRPr lang="en-US" altLang="zh-CN" sz="28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43486" y="2595817"/>
            <a:ext cx="5723670" cy="3185188"/>
            <a:chOff x="416846" y="1577560"/>
            <a:chExt cx="8281856" cy="3896331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327" y="1938040"/>
              <a:ext cx="3762375" cy="2913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组合 9"/>
            <p:cNvGrpSpPr/>
            <p:nvPr/>
          </p:nvGrpSpPr>
          <p:grpSpPr>
            <a:xfrm>
              <a:off x="416846" y="1577560"/>
              <a:ext cx="7389673" cy="3896331"/>
              <a:chOff x="416846" y="1577560"/>
              <a:chExt cx="7389673" cy="3896331"/>
            </a:xfrm>
          </p:grpSpPr>
          <p:pic>
            <p:nvPicPr>
              <p:cNvPr id="1843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1908572"/>
                <a:ext cx="3676650" cy="2943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任意多边形 3"/>
              <p:cNvSpPr/>
              <p:nvPr/>
            </p:nvSpPr>
            <p:spPr bwMode="auto">
              <a:xfrm>
                <a:off x="3630304" y="3193576"/>
                <a:ext cx="3957851" cy="1567238"/>
              </a:xfrm>
              <a:custGeom>
                <a:avLst/>
                <a:gdLst>
                  <a:gd name="connsiteX0" fmla="*/ 0 w 3957851"/>
                  <a:gd name="connsiteY0" fmla="*/ 1433015 h 1567238"/>
                  <a:gd name="connsiteX1" fmla="*/ 2388359 w 3957851"/>
                  <a:gd name="connsiteY1" fmla="*/ 1487606 h 1567238"/>
                  <a:gd name="connsiteX2" fmla="*/ 3521123 w 3957851"/>
                  <a:gd name="connsiteY2" fmla="*/ 491320 h 1567238"/>
                  <a:gd name="connsiteX3" fmla="*/ 3957851 w 3957851"/>
                  <a:gd name="connsiteY3" fmla="*/ 0 h 156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57851" h="1567238">
                    <a:moveTo>
                      <a:pt x="0" y="1433015"/>
                    </a:moveTo>
                    <a:cubicBezTo>
                      <a:pt x="900752" y="1538785"/>
                      <a:pt x="1801505" y="1644555"/>
                      <a:pt x="2388359" y="1487606"/>
                    </a:cubicBezTo>
                    <a:cubicBezTo>
                      <a:pt x="2975213" y="1330657"/>
                      <a:pt x="3259541" y="739254"/>
                      <a:pt x="3521123" y="491320"/>
                    </a:cubicBezTo>
                    <a:cubicBezTo>
                      <a:pt x="3782705" y="243386"/>
                      <a:pt x="3870278" y="121693"/>
                      <a:pt x="3957851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" name="任意多边形 5"/>
              <p:cNvSpPr/>
              <p:nvPr/>
            </p:nvSpPr>
            <p:spPr bwMode="auto">
              <a:xfrm>
                <a:off x="3440811" y="3029803"/>
                <a:ext cx="4365708" cy="2011780"/>
              </a:xfrm>
              <a:custGeom>
                <a:avLst/>
                <a:gdLst>
                  <a:gd name="connsiteX0" fmla="*/ 12073 w 4365708"/>
                  <a:gd name="connsiteY0" fmla="*/ 1596788 h 2011780"/>
                  <a:gd name="connsiteX1" fmla="*/ 366914 w 4365708"/>
                  <a:gd name="connsiteY1" fmla="*/ 1883391 h 2011780"/>
                  <a:gd name="connsiteX2" fmla="*/ 2441374 w 4365708"/>
                  <a:gd name="connsiteY2" fmla="*/ 1924334 h 2011780"/>
                  <a:gd name="connsiteX3" fmla="*/ 3847093 w 4365708"/>
                  <a:gd name="connsiteY3" fmla="*/ 723331 h 2011780"/>
                  <a:gd name="connsiteX4" fmla="*/ 4365708 w 4365708"/>
                  <a:gd name="connsiteY4" fmla="*/ 0 h 201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5708" h="2011780">
                    <a:moveTo>
                      <a:pt x="12073" y="1596788"/>
                    </a:moveTo>
                    <a:cubicBezTo>
                      <a:pt x="-12949" y="1712794"/>
                      <a:pt x="-37970" y="1828800"/>
                      <a:pt x="366914" y="1883391"/>
                    </a:cubicBezTo>
                    <a:cubicBezTo>
                      <a:pt x="771798" y="1937982"/>
                      <a:pt x="1861344" y="2117677"/>
                      <a:pt x="2441374" y="1924334"/>
                    </a:cubicBezTo>
                    <a:cubicBezTo>
                      <a:pt x="3021404" y="1730991"/>
                      <a:pt x="3526371" y="1044053"/>
                      <a:pt x="3847093" y="723331"/>
                    </a:cubicBezTo>
                    <a:cubicBezTo>
                      <a:pt x="4167815" y="402609"/>
                      <a:pt x="4266761" y="201304"/>
                      <a:pt x="4365708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任意多边形 8"/>
              <p:cNvSpPr/>
              <p:nvPr/>
            </p:nvSpPr>
            <p:spPr bwMode="auto">
              <a:xfrm>
                <a:off x="923925" y="1985765"/>
                <a:ext cx="5886450" cy="1176535"/>
              </a:xfrm>
              <a:custGeom>
                <a:avLst/>
                <a:gdLst>
                  <a:gd name="connsiteX0" fmla="*/ 0 w 5886450"/>
                  <a:gd name="connsiteY0" fmla="*/ 252610 h 1176535"/>
                  <a:gd name="connsiteX1" fmla="*/ 2286000 w 5886450"/>
                  <a:gd name="connsiteY1" fmla="*/ 4960 h 1176535"/>
                  <a:gd name="connsiteX2" fmla="*/ 4029075 w 5886450"/>
                  <a:gd name="connsiteY2" fmla="*/ 452635 h 1176535"/>
                  <a:gd name="connsiteX3" fmla="*/ 5114925 w 5886450"/>
                  <a:gd name="connsiteY3" fmla="*/ 995560 h 1176535"/>
                  <a:gd name="connsiteX4" fmla="*/ 5886450 w 5886450"/>
                  <a:gd name="connsiteY4" fmla="*/ 1176535 h 11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6450" h="1176535">
                    <a:moveTo>
                      <a:pt x="0" y="252610"/>
                    </a:moveTo>
                    <a:cubicBezTo>
                      <a:pt x="807244" y="112116"/>
                      <a:pt x="1614488" y="-28377"/>
                      <a:pt x="2286000" y="4960"/>
                    </a:cubicBezTo>
                    <a:cubicBezTo>
                      <a:pt x="2957512" y="38297"/>
                      <a:pt x="3557588" y="287535"/>
                      <a:pt x="4029075" y="452635"/>
                    </a:cubicBezTo>
                    <a:cubicBezTo>
                      <a:pt x="4500563" y="617735"/>
                      <a:pt x="4805363" y="874910"/>
                      <a:pt x="5114925" y="995560"/>
                    </a:cubicBezTo>
                    <a:cubicBezTo>
                      <a:pt x="5424487" y="1116210"/>
                      <a:pt x="5886450" y="1176535"/>
                      <a:pt x="5886450" y="1176535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 bwMode="auto">
              <a:xfrm>
                <a:off x="934140" y="2340621"/>
                <a:ext cx="5876235" cy="852956"/>
              </a:xfrm>
              <a:custGeom>
                <a:avLst/>
                <a:gdLst>
                  <a:gd name="connsiteX0" fmla="*/ 0 w 5886450"/>
                  <a:gd name="connsiteY0" fmla="*/ 252610 h 1176535"/>
                  <a:gd name="connsiteX1" fmla="*/ 2286000 w 5886450"/>
                  <a:gd name="connsiteY1" fmla="*/ 4960 h 1176535"/>
                  <a:gd name="connsiteX2" fmla="*/ 4029075 w 5886450"/>
                  <a:gd name="connsiteY2" fmla="*/ 452635 h 1176535"/>
                  <a:gd name="connsiteX3" fmla="*/ 5114925 w 5886450"/>
                  <a:gd name="connsiteY3" fmla="*/ 995560 h 1176535"/>
                  <a:gd name="connsiteX4" fmla="*/ 5886450 w 5886450"/>
                  <a:gd name="connsiteY4" fmla="*/ 1176535 h 11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6450" h="1176535">
                    <a:moveTo>
                      <a:pt x="0" y="252610"/>
                    </a:moveTo>
                    <a:cubicBezTo>
                      <a:pt x="807244" y="112116"/>
                      <a:pt x="1614488" y="-28377"/>
                      <a:pt x="2286000" y="4960"/>
                    </a:cubicBezTo>
                    <a:cubicBezTo>
                      <a:pt x="2957512" y="38297"/>
                      <a:pt x="3557588" y="287535"/>
                      <a:pt x="4029075" y="452635"/>
                    </a:cubicBezTo>
                    <a:cubicBezTo>
                      <a:pt x="4500563" y="617735"/>
                      <a:pt x="4805363" y="874910"/>
                      <a:pt x="5114925" y="995560"/>
                    </a:cubicBezTo>
                    <a:cubicBezTo>
                      <a:pt x="5424487" y="1116210"/>
                      <a:pt x="5886450" y="1176535"/>
                      <a:pt x="5886450" y="1176535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16846" y="1577560"/>
                <a:ext cx="1378226" cy="38940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200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PUMP port </a:t>
                </a:r>
                <a:endParaRPr lang="zh-CN" altLang="en-US" sz="1200" dirty="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305869" y="5041217"/>
                <a:ext cx="2329348" cy="43267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400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Float switch port </a:t>
                </a:r>
                <a:endParaRPr lang="zh-CN" altLang="en-US" sz="1400" dirty="0"/>
              </a:p>
            </p:txBody>
          </p:sp>
        </p:grpSp>
      </p:grpSp>
      <p:sp>
        <p:nvSpPr>
          <p:cNvPr id="19" name="圆角矩形 18"/>
          <p:cNvSpPr/>
          <p:nvPr/>
        </p:nvSpPr>
        <p:spPr bwMode="auto">
          <a:xfrm rot="10800000" flipV="1">
            <a:off x="407653" y="1044477"/>
            <a:ext cx="5388483" cy="1224137"/>
          </a:xfrm>
          <a:prstGeom prst="round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b="1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E4</a:t>
            </a:r>
            <a:r>
              <a:rPr lang="en-US" altLang="zh-CN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 error code display logic : </a:t>
            </a:r>
            <a:endParaRPr lang="en-US" altLang="zh-CN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Float switch ports on PCB are normally </a:t>
            </a: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closed </a:t>
            </a: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circuit , </a:t>
            </a: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once </a:t>
            </a: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be disconnected then </a:t>
            </a:r>
            <a:r>
              <a:rPr lang="en-US" altLang="zh-CN" sz="1600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E4</a:t>
            </a: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will be displayed  </a:t>
            </a:r>
            <a:endParaRPr lang="en-US" altLang="zh-CN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6372200" y="4173480"/>
            <a:ext cx="1398490" cy="95968"/>
          </a:xfrm>
          <a:custGeom>
            <a:avLst/>
            <a:gdLst>
              <a:gd name="connsiteX0" fmla="*/ 0 w 1209822"/>
              <a:gd name="connsiteY0" fmla="*/ 84791 h 127182"/>
              <a:gd name="connsiteX1" fmla="*/ 281354 w 1209822"/>
              <a:gd name="connsiteY1" fmla="*/ 385 h 127182"/>
              <a:gd name="connsiteX2" fmla="*/ 379828 w 1209822"/>
              <a:gd name="connsiteY2" fmla="*/ 84791 h 127182"/>
              <a:gd name="connsiteX3" fmla="*/ 633046 w 1209822"/>
              <a:gd name="connsiteY3" fmla="*/ 385 h 127182"/>
              <a:gd name="connsiteX4" fmla="*/ 844062 w 1209822"/>
              <a:gd name="connsiteY4" fmla="*/ 126994 h 127182"/>
              <a:gd name="connsiteX5" fmla="*/ 956603 w 1209822"/>
              <a:gd name="connsiteY5" fmla="*/ 28520 h 127182"/>
              <a:gd name="connsiteX6" fmla="*/ 1139483 w 1209822"/>
              <a:gd name="connsiteY6" fmla="*/ 14452 h 127182"/>
              <a:gd name="connsiteX7" fmla="*/ 1209822 w 1209822"/>
              <a:gd name="connsiteY7" fmla="*/ 126994 h 12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9822" h="127182">
                <a:moveTo>
                  <a:pt x="0" y="84791"/>
                </a:moveTo>
                <a:cubicBezTo>
                  <a:pt x="109024" y="42588"/>
                  <a:pt x="218049" y="385"/>
                  <a:pt x="281354" y="385"/>
                </a:cubicBezTo>
                <a:cubicBezTo>
                  <a:pt x="344659" y="385"/>
                  <a:pt x="321213" y="84791"/>
                  <a:pt x="379828" y="84791"/>
                </a:cubicBezTo>
                <a:cubicBezTo>
                  <a:pt x="438443" y="84791"/>
                  <a:pt x="555674" y="-6649"/>
                  <a:pt x="633046" y="385"/>
                </a:cubicBezTo>
                <a:cubicBezTo>
                  <a:pt x="710418" y="7419"/>
                  <a:pt x="790136" y="122305"/>
                  <a:pt x="844062" y="126994"/>
                </a:cubicBezTo>
                <a:cubicBezTo>
                  <a:pt x="897988" y="131683"/>
                  <a:pt x="907366" y="47277"/>
                  <a:pt x="956603" y="28520"/>
                </a:cubicBezTo>
                <a:cubicBezTo>
                  <a:pt x="1005840" y="9763"/>
                  <a:pt x="1097280" y="-1960"/>
                  <a:pt x="1139483" y="14452"/>
                </a:cubicBezTo>
                <a:cubicBezTo>
                  <a:pt x="1181686" y="30864"/>
                  <a:pt x="1181687" y="122305"/>
                  <a:pt x="1209822" y="12699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6263680" y="4510152"/>
            <a:ext cx="28803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矩形 17"/>
          <p:cNvSpPr/>
          <p:nvPr/>
        </p:nvSpPr>
        <p:spPr>
          <a:xfrm>
            <a:off x="6629993" y="4203536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等线" panose="02010600030101010101" pitchFamily="2" charset="-122"/>
                <a:ea typeface="等线" panose="02010600030101010101" pitchFamily="2" charset="-122"/>
              </a:rPr>
              <a:t>water drainage pan 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 bwMode="auto">
          <a:xfrm>
            <a:off x="6804248" y="3494970"/>
            <a:ext cx="288032" cy="6785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6660232" y="3972561"/>
            <a:ext cx="576064" cy="1682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8313572" y="3494969"/>
            <a:ext cx="288032" cy="6785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8169556" y="3645726"/>
            <a:ext cx="576064" cy="1682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任意多边形 20"/>
          <p:cNvSpPr/>
          <p:nvPr/>
        </p:nvSpPr>
        <p:spPr bwMode="auto">
          <a:xfrm>
            <a:off x="7770690" y="3768659"/>
            <a:ext cx="1288687" cy="84129"/>
          </a:xfrm>
          <a:custGeom>
            <a:avLst/>
            <a:gdLst>
              <a:gd name="connsiteX0" fmla="*/ 0 w 1209822"/>
              <a:gd name="connsiteY0" fmla="*/ 84791 h 127182"/>
              <a:gd name="connsiteX1" fmla="*/ 281354 w 1209822"/>
              <a:gd name="connsiteY1" fmla="*/ 385 h 127182"/>
              <a:gd name="connsiteX2" fmla="*/ 379828 w 1209822"/>
              <a:gd name="connsiteY2" fmla="*/ 84791 h 127182"/>
              <a:gd name="connsiteX3" fmla="*/ 633046 w 1209822"/>
              <a:gd name="connsiteY3" fmla="*/ 385 h 127182"/>
              <a:gd name="connsiteX4" fmla="*/ 844062 w 1209822"/>
              <a:gd name="connsiteY4" fmla="*/ 126994 h 127182"/>
              <a:gd name="connsiteX5" fmla="*/ 956603 w 1209822"/>
              <a:gd name="connsiteY5" fmla="*/ 28520 h 127182"/>
              <a:gd name="connsiteX6" fmla="*/ 1139483 w 1209822"/>
              <a:gd name="connsiteY6" fmla="*/ 14452 h 127182"/>
              <a:gd name="connsiteX7" fmla="*/ 1209822 w 1209822"/>
              <a:gd name="connsiteY7" fmla="*/ 126994 h 12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9822" h="127182">
                <a:moveTo>
                  <a:pt x="0" y="84791"/>
                </a:moveTo>
                <a:cubicBezTo>
                  <a:pt x="109024" y="42588"/>
                  <a:pt x="218049" y="385"/>
                  <a:pt x="281354" y="385"/>
                </a:cubicBezTo>
                <a:cubicBezTo>
                  <a:pt x="344659" y="385"/>
                  <a:pt x="321213" y="84791"/>
                  <a:pt x="379828" y="84791"/>
                </a:cubicBezTo>
                <a:cubicBezTo>
                  <a:pt x="438443" y="84791"/>
                  <a:pt x="555674" y="-6649"/>
                  <a:pt x="633046" y="385"/>
                </a:cubicBezTo>
                <a:cubicBezTo>
                  <a:pt x="710418" y="7419"/>
                  <a:pt x="790136" y="122305"/>
                  <a:pt x="844062" y="126994"/>
                </a:cubicBezTo>
                <a:cubicBezTo>
                  <a:pt x="897988" y="131683"/>
                  <a:pt x="907366" y="47277"/>
                  <a:pt x="956603" y="28520"/>
                </a:cubicBezTo>
                <a:cubicBezTo>
                  <a:pt x="1005840" y="9763"/>
                  <a:pt x="1097280" y="-1960"/>
                  <a:pt x="1139483" y="14452"/>
                </a:cubicBezTo>
                <a:cubicBezTo>
                  <a:pt x="1181686" y="30864"/>
                  <a:pt x="1181687" y="122305"/>
                  <a:pt x="1209822" y="12699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6732240" y="3439059"/>
            <a:ext cx="432048" cy="5368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8241564" y="3439059"/>
            <a:ext cx="432048" cy="5368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 flipV="1">
            <a:off x="6948264" y="2904730"/>
            <a:ext cx="0" cy="5343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直接连接符 34"/>
          <p:cNvCxnSpPr/>
          <p:nvPr/>
        </p:nvCxnSpPr>
        <p:spPr bwMode="auto">
          <a:xfrm flipV="1">
            <a:off x="7020272" y="2958419"/>
            <a:ext cx="0" cy="5343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直接连接符 35"/>
          <p:cNvCxnSpPr/>
          <p:nvPr/>
        </p:nvCxnSpPr>
        <p:spPr bwMode="auto">
          <a:xfrm flipV="1">
            <a:off x="8430445" y="2908421"/>
            <a:ext cx="0" cy="5343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接连接符 36"/>
          <p:cNvCxnSpPr/>
          <p:nvPr/>
        </p:nvCxnSpPr>
        <p:spPr bwMode="auto">
          <a:xfrm flipV="1">
            <a:off x="8502453" y="2962110"/>
            <a:ext cx="0" cy="5343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接连接符 28"/>
          <p:cNvCxnSpPr/>
          <p:nvPr/>
        </p:nvCxnSpPr>
        <p:spPr bwMode="auto">
          <a:xfrm flipV="1">
            <a:off x="7770690" y="2988692"/>
            <a:ext cx="0" cy="1513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接箭头连接符 33"/>
          <p:cNvCxnSpPr>
            <a:stCxn id="22" idx="0"/>
          </p:cNvCxnSpPr>
          <p:nvPr/>
        </p:nvCxnSpPr>
        <p:spPr bwMode="auto">
          <a:xfrm flipV="1">
            <a:off x="6948264" y="2179765"/>
            <a:ext cx="755576" cy="17927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直接箭头连接符 38"/>
          <p:cNvCxnSpPr>
            <a:endCxn id="47" idx="2"/>
          </p:cNvCxnSpPr>
          <p:nvPr/>
        </p:nvCxnSpPr>
        <p:spPr bwMode="auto">
          <a:xfrm flipH="1" flipV="1">
            <a:off x="7998431" y="2179765"/>
            <a:ext cx="603173" cy="1550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矩形 46"/>
          <p:cNvSpPr/>
          <p:nvPr/>
        </p:nvSpPr>
        <p:spPr>
          <a:xfrm>
            <a:off x="6937485" y="1656545"/>
            <a:ext cx="212189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Float down connect </a:t>
            </a:r>
            <a:endParaRPr lang="en-US" altLang="zh-CN" sz="14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Float up disconnect </a:t>
            </a:r>
            <a:endParaRPr lang="zh-CN" altLang="en-US" sz="1400" dirty="0"/>
          </a:p>
        </p:txBody>
      </p:sp>
      <p:cxnSp>
        <p:nvCxnSpPr>
          <p:cNvPr id="46" name="直接箭头连接符 45"/>
          <p:cNvCxnSpPr/>
          <p:nvPr/>
        </p:nvCxnSpPr>
        <p:spPr bwMode="auto">
          <a:xfrm flipH="1">
            <a:off x="8300017" y="4140820"/>
            <a:ext cx="611370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矩形 51"/>
          <p:cNvSpPr/>
          <p:nvPr/>
        </p:nvSpPr>
        <p:spPr>
          <a:xfrm>
            <a:off x="7020272" y="4918749"/>
            <a:ext cx="1609835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Full of water</a:t>
            </a:r>
            <a:endParaRPr lang="zh-CN" altLang="en-US" sz="1400" dirty="0"/>
          </a:p>
        </p:txBody>
      </p:sp>
      <p:sp>
        <p:nvSpPr>
          <p:cNvPr id="53" name="矩形 52"/>
          <p:cNvSpPr/>
          <p:nvPr/>
        </p:nvSpPr>
        <p:spPr>
          <a:xfrm>
            <a:off x="6167156" y="1173695"/>
            <a:ext cx="2976844" cy="374837"/>
          </a:xfrm>
          <a:prstGeom prst="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Float switch working diagram</a:t>
            </a:r>
            <a:endParaRPr lang="zh-CN" altLang="en-US" sz="1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 bwMode="auto">
          <a:xfrm>
            <a:off x="8263381" y="4140820"/>
            <a:ext cx="432048" cy="5368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" name="矩形 54"/>
          <p:cNvSpPr/>
          <p:nvPr/>
        </p:nvSpPr>
        <p:spPr bwMode="auto">
          <a:xfrm>
            <a:off x="6767612" y="4181724"/>
            <a:ext cx="432048" cy="5368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23"/>
          <p:cNvSpPr>
            <a:spLocks noChangeShapeType="1"/>
          </p:cNvSpPr>
          <p:nvPr/>
        </p:nvSpPr>
        <p:spPr bwMode="auto">
          <a:xfrm flipH="1">
            <a:off x="0" y="875391"/>
            <a:ext cx="9144000" cy="0"/>
          </a:xfrm>
          <a:prstGeom prst="line">
            <a:avLst/>
          </a:prstGeom>
          <a:noFill/>
          <a:ln w="19050" cap="flat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6" tIns="34290" rIns="68576" bIns="34290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790" y="259842"/>
            <a:ext cx="6513062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E4</a:t>
            </a:r>
            <a:r>
              <a:rPr lang="en-US" altLang="zh-CN" sz="3200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8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Trouble shooting Guide</a:t>
            </a:r>
            <a:endParaRPr lang="en-US" altLang="zh-CN" sz="28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61991" y="1880666"/>
            <a:ext cx="1175323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E4</a:t>
            </a:r>
            <a:r>
              <a:rPr lang="en-US" altLang="zh-CN" sz="2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error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47613" y="3391537"/>
            <a:ext cx="1537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yes</a:t>
            </a:r>
            <a:endParaRPr lang="en-US" altLang="zh-CN" sz="1400" b="1" dirty="0">
              <a:solidFill>
                <a:schemeClr val="accent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>
            <a:off x="1634526" y="2231394"/>
            <a:ext cx="0" cy="44030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矩形 19"/>
          <p:cNvSpPr/>
          <p:nvPr/>
        </p:nvSpPr>
        <p:spPr>
          <a:xfrm>
            <a:off x="266037" y="2689640"/>
            <a:ext cx="2661306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Check water drainage pan 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Whether full of water </a:t>
            </a:r>
            <a:endParaRPr lang="zh-CN" altLang="en-US" sz="1400" dirty="0"/>
          </a:p>
        </p:txBody>
      </p:sp>
      <p:cxnSp>
        <p:nvCxnSpPr>
          <p:cNvPr id="21" name="直接箭头连接符 20"/>
          <p:cNvCxnSpPr>
            <a:stCxn id="20" idx="2"/>
          </p:cNvCxnSpPr>
          <p:nvPr/>
        </p:nvCxnSpPr>
        <p:spPr bwMode="auto">
          <a:xfrm>
            <a:off x="1596690" y="3243638"/>
            <a:ext cx="0" cy="73605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矩形 21"/>
          <p:cNvSpPr/>
          <p:nvPr/>
        </p:nvSpPr>
        <p:spPr>
          <a:xfrm>
            <a:off x="383490" y="3979688"/>
            <a:ext cx="231630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Adjust the water drainage pipe or clean the water drainage pan</a:t>
            </a:r>
            <a:endParaRPr lang="zh-CN" alt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108297" y="2724489"/>
            <a:ext cx="599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No</a:t>
            </a:r>
            <a:endParaRPr lang="en-US" altLang="zh-CN" sz="1400" b="1" dirty="0">
              <a:solidFill>
                <a:srgbClr val="0070C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4" name="直接箭头连接符 23"/>
          <p:cNvCxnSpPr/>
          <p:nvPr/>
        </p:nvCxnSpPr>
        <p:spPr bwMode="auto">
          <a:xfrm>
            <a:off x="3707904" y="1676978"/>
            <a:ext cx="468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2F76B7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接连接符 24"/>
          <p:cNvCxnSpPr/>
          <p:nvPr/>
        </p:nvCxnSpPr>
        <p:spPr bwMode="auto">
          <a:xfrm flipH="1">
            <a:off x="3707904" y="1676978"/>
            <a:ext cx="10080" cy="139738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F76B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接连接符 25"/>
          <p:cNvCxnSpPr/>
          <p:nvPr/>
        </p:nvCxnSpPr>
        <p:spPr bwMode="auto">
          <a:xfrm flipH="1">
            <a:off x="2927343" y="3074360"/>
            <a:ext cx="780562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F76B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矩形 26"/>
          <p:cNvSpPr/>
          <p:nvPr/>
        </p:nvSpPr>
        <p:spPr>
          <a:xfrm>
            <a:off x="4175905" y="1253001"/>
            <a:ext cx="2628344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Check PCB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Remove float switch wiring, short connect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Float switch port </a:t>
            </a:r>
            <a:endParaRPr lang="zh-CN" alt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708834" y="304765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Error </a:t>
            </a:r>
            <a:endParaRPr lang="en-US" altLang="zh-CN" sz="1400" b="1" dirty="0" smtClean="0">
              <a:solidFill>
                <a:schemeClr val="accent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1400" b="1" dirty="0" smtClean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exists </a:t>
            </a:r>
            <a:endParaRPr lang="en-US" altLang="zh-CN" sz="1400" b="1" dirty="0">
              <a:solidFill>
                <a:schemeClr val="accent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9" name="直接箭头连接符 28"/>
          <p:cNvCxnSpPr/>
          <p:nvPr/>
        </p:nvCxnSpPr>
        <p:spPr bwMode="auto">
          <a:xfrm>
            <a:off x="5410609" y="2090938"/>
            <a:ext cx="0" cy="44030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2F76B7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接箭头连接符 29"/>
          <p:cNvCxnSpPr/>
          <p:nvPr/>
        </p:nvCxnSpPr>
        <p:spPr bwMode="auto">
          <a:xfrm>
            <a:off x="6812618" y="1592837"/>
            <a:ext cx="71171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矩形 31"/>
          <p:cNvSpPr/>
          <p:nvPr/>
        </p:nvSpPr>
        <p:spPr>
          <a:xfrm>
            <a:off x="7514181" y="1300449"/>
            <a:ext cx="144016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Replace 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PCB</a:t>
            </a:r>
            <a:endParaRPr lang="zh-CN" altLang="en-US" sz="1600" b="1" dirty="0"/>
          </a:p>
        </p:txBody>
      </p:sp>
      <p:sp>
        <p:nvSpPr>
          <p:cNvPr id="33" name="矩形 32"/>
          <p:cNvSpPr/>
          <p:nvPr/>
        </p:nvSpPr>
        <p:spPr>
          <a:xfrm>
            <a:off x="4175905" y="2601906"/>
            <a:ext cx="2484327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Check float switch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Manual change the float to up and down (</a:t>
            </a:r>
            <a:r>
              <a:rPr lang="zh-CN" altLang="en-US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＞</a:t>
            </a:r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1 min)</a:t>
            </a:r>
            <a:endParaRPr lang="zh-CN" altLang="en-US" sz="1400" dirty="0"/>
          </a:p>
        </p:txBody>
      </p:sp>
      <p:cxnSp>
        <p:nvCxnSpPr>
          <p:cNvPr id="35" name="直接箭头连接符 34"/>
          <p:cNvCxnSpPr/>
          <p:nvPr/>
        </p:nvCxnSpPr>
        <p:spPr bwMode="auto">
          <a:xfrm>
            <a:off x="6744753" y="3018414"/>
            <a:ext cx="71171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矩形 35"/>
          <p:cNvSpPr/>
          <p:nvPr/>
        </p:nvSpPr>
        <p:spPr>
          <a:xfrm>
            <a:off x="7456463" y="2724489"/>
            <a:ext cx="144016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Replace 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Float switch</a:t>
            </a:r>
            <a:endParaRPr lang="zh-CN" altLang="en-US" sz="1600" b="1" dirty="0"/>
          </a:p>
        </p:txBody>
      </p:sp>
      <p:cxnSp>
        <p:nvCxnSpPr>
          <p:cNvPr id="37" name="直接箭头连接符 36"/>
          <p:cNvCxnSpPr/>
          <p:nvPr/>
        </p:nvCxnSpPr>
        <p:spPr bwMode="auto">
          <a:xfrm>
            <a:off x="5391684" y="3391537"/>
            <a:ext cx="0" cy="74590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2F76B7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5490076" y="3457774"/>
            <a:ext cx="1578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Up-error</a:t>
            </a:r>
            <a:endParaRPr lang="en-US" altLang="zh-CN" sz="1400" b="1" dirty="0" smtClean="0">
              <a:solidFill>
                <a:srgbClr val="0070C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Down – no error </a:t>
            </a:r>
            <a:endParaRPr lang="en-US" altLang="zh-CN" sz="1400" b="1" dirty="0">
              <a:solidFill>
                <a:srgbClr val="0070C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200391" y="4131122"/>
            <a:ext cx="2868483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Check the drain pump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Whether it can drain water normal </a:t>
            </a:r>
            <a:endParaRPr lang="en-US" altLang="zh-CN" sz="14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56648" y="186057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Error </a:t>
            </a:r>
            <a:endParaRPr lang="en-US" altLang="zh-CN" sz="1400" b="1" dirty="0" smtClean="0">
              <a:solidFill>
                <a:schemeClr val="accent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1400" b="1" dirty="0" smtClean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exists </a:t>
            </a:r>
            <a:endParaRPr lang="en-US" altLang="zh-CN" sz="1400" b="1" dirty="0">
              <a:solidFill>
                <a:schemeClr val="accent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91993" y="2121986"/>
            <a:ext cx="1069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no error </a:t>
            </a:r>
            <a:endParaRPr lang="en-US" altLang="zh-CN" sz="1400" b="1" dirty="0">
              <a:solidFill>
                <a:srgbClr val="0070C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51201" y="4685120"/>
            <a:ext cx="1069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abnormal</a:t>
            </a:r>
            <a:endParaRPr lang="en-US" altLang="zh-CN" sz="1400" b="1" dirty="0">
              <a:solidFill>
                <a:srgbClr val="0070C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4" name="直接箭头连接符 43"/>
          <p:cNvCxnSpPr/>
          <p:nvPr/>
        </p:nvCxnSpPr>
        <p:spPr bwMode="auto">
          <a:xfrm>
            <a:off x="5391684" y="4685120"/>
            <a:ext cx="0" cy="37295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2F76B7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矩形 45"/>
          <p:cNvSpPr/>
          <p:nvPr/>
        </p:nvSpPr>
        <p:spPr>
          <a:xfrm>
            <a:off x="4188516" y="5058073"/>
            <a:ext cx="2868483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Replace the drain pump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21011" y="3946936"/>
            <a:ext cx="156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E4</a:t>
            </a:r>
            <a:r>
              <a:rPr lang="en-US" altLang="zh-CN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come again</a:t>
            </a:r>
            <a:endParaRPr lang="en-US" altLang="zh-CN" sz="1400" b="1" dirty="0" smtClean="0">
              <a:solidFill>
                <a:srgbClr val="0070C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after </a:t>
            </a:r>
            <a:r>
              <a:rPr lang="en-US" altLang="zh-CN" sz="1400" b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a while</a:t>
            </a:r>
            <a:endParaRPr lang="en-US" altLang="zh-CN" sz="1400" b="1" dirty="0">
              <a:solidFill>
                <a:srgbClr val="0070C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51" name="直接箭头连接符 50"/>
          <p:cNvCxnSpPr/>
          <p:nvPr/>
        </p:nvCxnSpPr>
        <p:spPr bwMode="auto">
          <a:xfrm>
            <a:off x="2721011" y="4450228"/>
            <a:ext cx="1385705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2F76B7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4233356" y="4329068"/>
            <a:ext cx="825831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543446" y="2196604"/>
            <a:ext cx="3657714" cy="6860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fault </a:t>
            </a:r>
            <a:endParaRPr lang="en-US" altLang="ko-KR" sz="2000" b="1" baseline="-25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43446" y="1332508"/>
            <a:ext cx="3657714" cy="69919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Temp. sensor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39552" y="3087924"/>
            <a:ext cx="3657714" cy="6860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IDU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539552" y="3986038"/>
            <a:ext cx="3657714" cy="686062"/>
          </a:xfrm>
          <a:prstGeom prst="roundRect">
            <a:avLst/>
          </a:prstGeom>
          <a:solidFill>
            <a:schemeClr val="accent1">
              <a:tint val="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Refrigerant circuit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fault(5)</a:t>
            </a:r>
            <a:endParaRPr lang="en-US" altLang="ko-K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8396" y="612428"/>
            <a:ext cx="3302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Total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13 error codes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110949" y="4788892"/>
            <a:ext cx="3231553" cy="63289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 temperature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098999" y="2391747"/>
            <a:ext cx="3243504" cy="696177"/>
          </a:xfrm>
          <a:prstGeom prst="roundRect">
            <a:avLst/>
          </a:prstGeom>
          <a:solidFill>
            <a:schemeClr val="accent1">
              <a:tint val="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E9</a:t>
            </a:r>
            <a: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pressure switch protection</a:t>
            </a:r>
            <a:endParaRPr lang="en-US" altLang="ko-K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098999" y="3217220"/>
            <a:ext cx="3243504" cy="662791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E0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refrigerant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98999" y="4006883"/>
            <a:ext cx="3243504" cy="61021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 abnormal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59187" y="1620540"/>
            <a:ext cx="3283315" cy="576064"/>
          </a:xfrm>
          <a:prstGeom prst="roundRect">
            <a:avLst/>
          </a:prstGeom>
          <a:solidFill>
            <a:schemeClr val="accent1">
              <a:tint val="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F9</a:t>
            </a:r>
            <a:r>
              <a:rPr lang="en-US" altLang="ko-K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pressure Switch Protection</a:t>
            </a:r>
            <a:endParaRPr lang="en-US" altLang="ko-K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23"/>
          <p:cNvSpPr>
            <a:spLocks noChangeShapeType="1"/>
          </p:cNvSpPr>
          <p:nvPr/>
        </p:nvSpPr>
        <p:spPr bwMode="auto">
          <a:xfrm flipH="1">
            <a:off x="0" y="875391"/>
            <a:ext cx="9144000" cy="0"/>
          </a:xfrm>
          <a:prstGeom prst="line">
            <a:avLst/>
          </a:prstGeom>
          <a:noFill/>
          <a:ln w="19050" cap="flat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6" tIns="34290" rIns="68576" bIns="34290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790" y="259842"/>
            <a:ext cx="3875138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F9</a:t>
            </a:r>
            <a:r>
              <a:rPr lang="en-US" altLang="zh-CN" sz="2800" b="1" dirty="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E9</a:t>
            </a:r>
            <a:r>
              <a:rPr lang="en-US" altLang="zh-CN" sz="28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 display logic</a:t>
            </a:r>
            <a:endParaRPr lang="en-US" altLang="zh-CN" sz="28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 rot="10800000" flipV="1">
            <a:off x="407653" y="1116483"/>
            <a:ext cx="8124786" cy="1224137"/>
          </a:xfrm>
          <a:prstGeom prst="round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b="1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F9</a:t>
            </a:r>
            <a:r>
              <a:rPr lang="en-US" altLang="zh-CN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en-US" altLang="zh-CN" b="1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E9</a:t>
            </a:r>
            <a:r>
              <a:rPr lang="en-US" altLang="zh-CN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 error code display logic : </a:t>
            </a:r>
            <a:endParaRPr lang="en-US" altLang="zh-CN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HP and LP </a:t>
            </a: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switch ports </a:t>
            </a: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on PCB are </a:t>
            </a: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Normally closed </a:t>
            </a: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circuit , </a:t>
            </a: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once </a:t>
            </a: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be disconnected then </a:t>
            </a:r>
            <a:r>
              <a:rPr lang="en-US" altLang="zh-CN" sz="1600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F9</a:t>
            </a: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en-US" altLang="zh-CN" sz="1600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E9</a:t>
            </a: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will be displayed  </a:t>
            </a:r>
            <a:endParaRPr lang="en-US" altLang="zh-CN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488355" y="2630380"/>
            <a:ext cx="5562566" cy="3167622"/>
            <a:chOff x="1488355" y="2630380"/>
            <a:chExt cx="5562566" cy="3167622"/>
          </a:xfrm>
        </p:grpSpPr>
        <p:grpSp>
          <p:nvGrpSpPr>
            <p:cNvPr id="18" name="组合 17"/>
            <p:cNvGrpSpPr/>
            <p:nvPr/>
          </p:nvGrpSpPr>
          <p:grpSpPr>
            <a:xfrm>
              <a:off x="1488355" y="2630380"/>
              <a:ext cx="5562566" cy="3167622"/>
              <a:chOff x="377586" y="2843946"/>
              <a:chExt cx="4817153" cy="2880320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479412" y="2843946"/>
                <a:ext cx="4715327" cy="2880320"/>
                <a:chOff x="432737" y="2484636"/>
                <a:chExt cx="5075367" cy="3038475"/>
              </a:xfrm>
            </p:grpSpPr>
            <p:pic>
              <p:nvPicPr>
                <p:cNvPr id="15362" name="Picture 2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37" y="2958009"/>
                  <a:ext cx="2338189" cy="20917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64" name="Picture 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0704" y="2484636"/>
                  <a:ext cx="2057400" cy="3038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" name="任意多边形 6"/>
                <p:cNvSpPr/>
                <p:nvPr/>
              </p:nvSpPr>
              <p:spPr bwMode="auto">
                <a:xfrm>
                  <a:off x="1275044" y="2681719"/>
                  <a:ext cx="3491231" cy="1392884"/>
                </a:xfrm>
                <a:custGeom>
                  <a:avLst/>
                  <a:gdLst>
                    <a:gd name="connsiteX0" fmla="*/ 101120 w 3491231"/>
                    <a:gd name="connsiteY0" fmla="*/ 1392884 h 1392884"/>
                    <a:gd name="connsiteX1" fmla="*/ 101120 w 3491231"/>
                    <a:gd name="connsiteY1" fmla="*/ 437541 h 1392884"/>
                    <a:gd name="connsiteX2" fmla="*/ 1151998 w 3491231"/>
                    <a:gd name="connsiteY2" fmla="*/ 812 h 1392884"/>
                    <a:gd name="connsiteX3" fmla="*/ 2161932 w 3491231"/>
                    <a:gd name="connsiteY3" fmla="*/ 533075 h 1392884"/>
                    <a:gd name="connsiteX4" fmla="*/ 3403878 w 3491231"/>
                    <a:gd name="connsiteY4" fmla="*/ 533075 h 1392884"/>
                    <a:gd name="connsiteX5" fmla="*/ 3458469 w 3491231"/>
                    <a:gd name="connsiteY5" fmla="*/ 451188 h 139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91231" h="1392884">
                      <a:moveTo>
                        <a:pt x="101120" y="1392884"/>
                      </a:moveTo>
                      <a:cubicBezTo>
                        <a:pt x="13547" y="1031218"/>
                        <a:pt x="-74026" y="669553"/>
                        <a:pt x="101120" y="437541"/>
                      </a:cubicBezTo>
                      <a:cubicBezTo>
                        <a:pt x="276266" y="205529"/>
                        <a:pt x="808529" y="-15110"/>
                        <a:pt x="1151998" y="812"/>
                      </a:cubicBezTo>
                      <a:cubicBezTo>
                        <a:pt x="1495467" y="16734"/>
                        <a:pt x="1786619" y="444365"/>
                        <a:pt x="2161932" y="533075"/>
                      </a:cubicBezTo>
                      <a:cubicBezTo>
                        <a:pt x="2537245" y="621785"/>
                        <a:pt x="3187789" y="546723"/>
                        <a:pt x="3403878" y="533075"/>
                      </a:cubicBezTo>
                      <a:cubicBezTo>
                        <a:pt x="3619968" y="519427"/>
                        <a:pt x="3353836" y="498955"/>
                        <a:pt x="3458469" y="45118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" name="任意多边形 13"/>
                <p:cNvSpPr/>
                <p:nvPr/>
              </p:nvSpPr>
              <p:spPr bwMode="auto">
                <a:xfrm>
                  <a:off x="1400935" y="2958009"/>
                  <a:ext cx="3275647" cy="1116594"/>
                </a:xfrm>
                <a:custGeom>
                  <a:avLst/>
                  <a:gdLst>
                    <a:gd name="connsiteX0" fmla="*/ 101120 w 3491231"/>
                    <a:gd name="connsiteY0" fmla="*/ 1392884 h 1392884"/>
                    <a:gd name="connsiteX1" fmla="*/ 101120 w 3491231"/>
                    <a:gd name="connsiteY1" fmla="*/ 437541 h 1392884"/>
                    <a:gd name="connsiteX2" fmla="*/ 1151998 w 3491231"/>
                    <a:gd name="connsiteY2" fmla="*/ 812 h 1392884"/>
                    <a:gd name="connsiteX3" fmla="*/ 2161932 w 3491231"/>
                    <a:gd name="connsiteY3" fmla="*/ 533075 h 1392884"/>
                    <a:gd name="connsiteX4" fmla="*/ 3403878 w 3491231"/>
                    <a:gd name="connsiteY4" fmla="*/ 533075 h 1392884"/>
                    <a:gd name="connsiteX5" fmla="*/ 3458469 w 3491231"/>
                    <a:gd name="connsiteY5" fmla="*/ 451188 h 139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91231" h="1392884">
                      <a:moveTo>
                        <a:pt x="101120" y="1392884"/>
                      </a:moveTo>
                      <a:cubicBezTo>
                        <a:pt x="13547" y="1031218"/>
                        <a:pt x="-74026" y="669553"/>
                        <a:pt x="101120" y="437541"/>
                      </a:cubicBezTo>
                      <a:cubicBezTo>
                        <a:pt x="276266" y="205529"/>
                        <a:pt x="808529" y="-15110"/>
                        <a:pt x="1151998" y="812"/>
                      </a:cubicBezTo>
                      <a:cubicBezTo>
                        <a:pt x="1495467" y="16734"/>
                        <a:pt x="1786619" y="444365"/>
                        <a:pt x="2161932" y="533075"/>
                      </a:cubicBezTo>
                      <a:cubicBezTo>
                        <a:pt x="2537245" y="621785"/>
                        <a:pt x="3187789" y="546723"/>
                        <a:pt x="3403878" y="533075"/>
                      </a:cubicBezTo>
                      <a:cubicBezTo>
                        <a:pt x="3619968" y="519427"/>
                        <a:pt x="3353836" y="498955"/>
                        <a:pt x="3458469" y="45118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" name="任意多边形 8"/>
                <p:cNvSpPr/>
                <p:nvPr/>
              </p:nvSpPr>
              <p:spPr bwMode="auto">
                <a:xfrm>
                  <a:off x="1851275" y="3996606"/>
                  <a:ext cx="2882238" cy="772611"/>
                </a:xfrm>
                <a:custGeom>
                  <a:avLst/>
                  <a:gdLst>
                    <a:gd name="connsiteX0" fmla="*/ 57152 w 2882238"/>
                    <a:gd name="connsiteY0" fmla="*/ 64349 h 772611"/>
                    <a:gd name="connsiteX1" fmla="*/ 111743 w 2882238"/>
                    <a:gd name="connsiteY1" fmla="*/ 64349 h 772611"/>
                    <a:gd name="connsiteX2" fmla="*/ 1067086 w 2882238"/>
                    <a:gd name="connsiteY2" fmla="*/ 733089 h 772611"/>
                    <a:gd name="connsiteX3" fmla="*/ 2336328 w 2882238"/>
                    <a:gd name="connsiteY3" fmla="*/ 678498 h 772611"/>
                    <a:gd name="connsiteX4" fmla="*/ 2882238 w 2882238"/>
                    <a:gd name="connsiteY4" fmla="*/ 542021 h 772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2238" h="772611">
                      <a:moveTo>
                        <a:pt x="57152" y="64349"/>
                      </a:moveTo>
                      <a:cubicBezTo>
                        <a:pt x="286" y="8620"/>
                        <a:pt x="-56579" y="-47108"/>
                        <a:pt x="111743" y="64349"/>
                      </a:cubicBezTo>
                      <a:cubicBezTo>
                        <a:pt x="280065" y="175806"/>
                        <a:pt x="696322" y="630731"/>
                        <a:pt x="1067086" y="733089"/>
                      </a:cubicBezTo>
                      <a:cubicBezTo>
                        <a:pt x="1437850" y="835447"/>
                        <a:pt x="2033803" y="710343"/>
                        <a:pt x="2336328" y="678498"/>
                      </a:cubicBezTo>
                      <a:cubicBezTo>
                        <a:pt x="2638853" y="646653"/>
                        <a:pt x="2760545" y="594337"/>
                        <a:pt x="2882238" y="542021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" name="任意多边形 10"/>
                <p:cNvSpPr/>
                <p:nvPr/>
              </p:nvSpPr>
              <p:spPr bwMode="auto">
                <a:xfrm>
                  <a:off x="1723723" y="3772413"/>
                  <a:ext cx="2900608" cy="809942"/>
                </a:xfrm>
                <a:custGeom>
                  <a:avLst/>
                  <a:gdLst>
                    <a:gd name="connsiteX0" fmla="*/ 20931 w 2900608"/>
                    <a:gd name="connsiteY0" fmla="*/ 288542 h 809942"/>
                    <a:gd name="connsiteX1" fmla="*/ 48226 w 2900608"/>
                    <a:gd name="connsiteY1" fmla="*/ 1939 h 809942"/>
                    <a:gd name="connsiteX2" fmla="*/ 444011 w 2900608"/>
                    <a:gd name="connsiteY2" fmla="*/ 179360 h 809942"/>
                    <a:gd name="connsiteX3" fmla="*/ 744262 w 2900608"/>
                    <a:gd name="connsiteY3" fmla="*/ 493258 h 809942"/>
                    <a:gd name="connsiteX4" fmla="*/ 1167342 w 2900608"/>
                    <a:gd name="connsiteY4" fmla="*/ 697975 h 809942"/>
                    <a:gd name="connsiteX5" fmla="*/ 1590423 w 2900608"/>
                    <a:gd name="connsiteY5" fmla="*/ 807157 h 809942"/>
                    <a:gd name="connsiteX6" fmla="*/ 2040799 w 2900608"/>
                    <a:gd name="connsiteY6" fmla="*/ 779861 h 809942"/>
                    <a:gd name="connsiteX7" fmla="*/ 2723187 w 2900608"/>
                    <a:gd name="connsiteY7" fmla="*/ 725270 h 809942"/>
                    <a:gd name="connsiteX8" fmla="*/ 2900608 w 2900608"/>
                    <a:gd name="connsiteY8" fmla="*/ 629736 h 80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00608" h="809942">
                      <a:moveTo>
                        <a:pt x="20931" y="288542"/>
                      </a:moveTo>
                      <a:cubicBezTo>
                        <a:pt x="-678" y="154339"/>
                        <a:pt x="-22287" y="20136"/>
                        <a:pt x="48226" y="1939"/>
                      </a:cubicBezTo>
                      <a:cubicBezTo>
                        <a:pt x="118739" y="-16258"/>
                        <a:pt x="328005" y="97473"/>
                        <a:pt x="444011" y="179360"/>
                      </a:cubicBezTo>
                      <a:cubicBezTo>
                        <a:pt x="560017" y="261246"/>
                        <a:pt x="623707" y="406822"/>
                        <a:pt x="744262" y="493258"/>
                      </a:cubicBezTo>
                      <a:cubicBezTo>
                        <a:pt x="864817" y="579694"/>
                        <a:pt x="1026315" y="645659"/>
                        <a:pt x="1167342" y="697975"/>
                      </a:cubicBezTo>
                      <a:cubicBezTo>
                        <a:pt x="1308369" y="750291"/>
                        <a:pt x="1444847" y="793509"/>
                        <a:pt x="1590423" y="807157"/>
                      </a:cubicBezTo>
                      <a:cubicBezTo>
                        <a:pt x="1735999" y="820805"/>
                        <a:pt x="2040799" y="779861"/>
                        <a:pt x="2040799" y="779861"/>
                      </a:cubicBezTo>
                      <a:cubicBezTo>
                        <a:pt x="2229593" y="766213"/>
                        <a:pt x="2579886" y="750291"/>
                        <a:pt x="2723187" y="725270"/>
                      </a:cubicBezTo>
                      <a:cubicBezTo>
                        <a:pt x="2866488" y="700249"/>
                        <a:pt x="2883548" y="664992"/>
                        <a:pt x="2900608" y="629736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6" name="矩形 25"/>
              <p:cNvSpPr/>
              <p:nvPr/>
            </p:nvSpPr>
            <p:spPr>
              <a:xfrm>
                <a:off x="377586" y="5360829"/>
                <a:ext cx="2375971" cy="3077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Each port contain two point </a:t>
                </a:r>
                <a:endParaRPr lang="zh-CN" altLang="en-US" sz="1400" dirty="0"/>
              </a:p>
            </p:txBody>
          </p:sp>
        </p:grpSp>
        <p:cxnSp>
          <p:nvCxnSpPr>
            <p:cNvPr id="16" name="直接箭头连接符 15"/>
            <p:cNvCxnSpPr/>
            <p:nvPr/>
          </p:nvCxnSpPr>
          <p:spPr bwMode="auto">
            <a:xfrm flipV="1">
              <a:off x="2247043" y="4359076"/>
              <a:ext cx="383684" cy="10392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1560" y="468412"/>
            <a:ext cx="1553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Part 1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654563" y="972466"/>
            <a:ext cx="3463636" cy="3382725"/>
            <a:chOff x="3329300" y="1617643"/>
            <a:chExt cx="2294277" cy="2392283"/>
          </a:xfrm>
        </p:grpSpPr>
        <p:grpSp>
          <p:nvGrpSpPr>
            <p:cNvPr id="5" name="组合 4"/>
            <p:cNvGrpSpPr>
              <a:grpSpLocks noChangeAspect="1"/>
            </p:cNvGrpSpPr>
            <p:nvPr/>
          </p:nvGrpSpPr>
          <p:grpSpPr>
            <a:xfrm>
              <a:off x="3799059" y="1617643"/>
              <a:ext cx="1229610" cy="1324036"/>
              <a:chOff x="2855641" y="3881088"/>
              <a:chExt cx="1236779" cy="1331753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855641" y="3881088"/>
                <a:ext cx="1236779" cy="1331753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85556" y="4189631"/>
                <a:ext cx="576950" cy="714667"/>
              </a:xfrm>
              <a:prstGeom prst="rect">
                <a:avLst/>
              </a:prstGeom>
            </p:spPr>
          </p:pic>
        </p:grpSp>
        <p:sp>
          <p:nvSpPr>
            <p:cNvPr id="6" name="矩形 5"/>
            <p:cNvSpPr/>
            <p:nvPr/>
          </p:nvSpPr>
          <p:spPr>
            <a:xfrm>
              <a:off x="3329300" y="3073982"/>
              <a:ext cx="2294277" cy="9359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 smtClean="0">
                  <a:ea typeface="微软雅黑" panose="020B0503020204020204" pitchFamily="34" charset="-122"/>
                  <a:cs typeface="Arial" panose="020B0604020202020204" pitchFamily="34" charset="0"/>
                </a:rPr>
                <a:t>Necessary </a:t>
              </a:r>
              <a:r>
                <a:rPr lang="en-US" altLang="zh-CN" sz="3200" b="1" dirty="0">
                  <a:ea typeface="微软雅黑" panose="020B0503020204020204" pitchFamily="34" charset="-122"/>
                  <a:cs typeface="Arial" panose="020B0604020202020204" pitchFamily="34" charset="0"/>
                </a:rPr>
                <a:t>t</a:t>
              </a:r>
              <a:r>
                <a:rPr lang="pt-BR" altLang="zh-CN" sz="3200" b="1" dirty="0" smtClean="0">
                  <a:cs typeface="Arial" panose="020B0604020202020204" pitchFamily="34" charset="0"/>
                </a:rPr>
                <a:t>ools</a:t>
              </a:r>
              <a:endParaRPr lang="pt-BR" altLang="zh-CN" sz="3200" b="1" dirty="0" smtClean="0">
                <a:cs typeface="Arial" panose="020B0604020202020204" pitchFamily="34" charset="0"/>
              </a:endParaRPr>
            </a:p>
            <a:p>
              <a:pPr algn="ctr"/>
              <a:endParaRPr lang="en-US" altLang="zh-CN" sz="2400" b="1" dirty="0" smtClean="0">
                <a:latin typeface="Arial" panose="020B0604020202020204"/>
                <a:ea typeface="黑体" panose="02010609060101010101" pitchFamily="49" charset="-122"/>
              </a:endParaRPr>
            </a:p>
            <a:p>
              <a:endParaRPr lang="en-US" altLang="zh-CN" sz="2400" b="1" dirty="0"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39552" y="4626439"/>
            <a:ext cx="2049594" cy="492438"/>
          </a:xfrm>
          <a:prstGeom prst="rect">
            <a:avLst/>
          </a:prstGeom>
          <a:ln>
            <a:noFill/>
          </a:ln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1.Multimeter</a:t>
            </a:r>
            <a:endParaRPr lang="en-US" altLang="zh-CN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37360" y="4614263"/>
            <a:ext cx="2556143" cy="492438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2. Current clamp</a:t>
            </a:r>
            <a:endParaRPr lang="en-US" altLang="zh-CN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40546" y="4657212"/>
            <a:ext cx="2573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3. Thermometer</a:t>
            </a:r>
            <a:endParaRPr lang="en-US" altLang="zh-CN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23"/>
          <p:cNvSpPr>
            <a:spLocks noChangeShapeType="1"/>
          </p:cNvSpPr>
          <p:nvPr/>
        </p:nvSpPr>
        <p:spPr bwMode="auto">
          <a:xfrm flipH="1">
            <a:off x="0" y="875391"/>
            <a:ext cx="9144000" cy="0"/>
          </a:xfrm>
          <a:prstGeom prst="line">
            <a:avLst/>
          </a:prstGeom>
          <a:noFill/>
          <a:ln w="19050" cap="flat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6" tIns="34290" rIns="68576" bIns="34290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790" y="259842"/>
            <a:ext cx="6513062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F9</a:t>
            </a:r>
            <a:r>
              <a:rPr lang="en-US" altLang="zh-CN" sz="2800" b="1" dirty="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E9</a:t>
            </a:r>
            <a:r>
              <a:rPr lang="en-US" altLang="zh-CN" sz="28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 Troubleshooting Guide</a:t>
            </a:r>
            <a:endParaRPr lang="en-US" altLang="zh-CN" sz="28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71600" y="1880666"/>
            <a:ext cx="1552028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F9</a:t>
            </a:r>
            <a:r>
              <a:rPr lang="en-US" altLang="zh-CN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en-US" altLang="zh-CN" sz="2000" b="1" dirty="0" err="1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E9</a:t>
            </a:r>
            <a:r>
              <a:rPr lang="en-US" altLang="zh-CN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error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4280" y="3605648"/>
            <a:ext cx="1537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Error Still exists </a:t>
            </a:r>
            <a:endParaRPr lang="en-US" altLang="zh-CN" sz="1400" b="1" dirty="0">
              <a:solidFill>
                <a:schemeClr val="accent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1" name="直接箭头连接符 20"/>
          <p:cNvCxnSpPr/>
          <p:nvPr/>
        </p:nvCxnSpPr>
        <p:spPr bwMode="auto">
          <a:xfrm>
            <a:off x="1711891" y="2219220"/>
            <a:ext cx="0" cy="44030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矩形 21"/>
          <p:cNvSpPr/>
          <p:nvPr/>
        </p:nvSpPr>
        <p:spPr>
          <a:xfrm>
            <a:off x="266037" y="2689640"/>
            <a:ext cx="3002745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Check HP/LP port and PCB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Remove wiring</a:t>
            </a:r>
            <a:r>
              <a:rPr lang="zh-CN" altLang="en-US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， </a:t>
            </a:r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short connect two </a:t>
            </a:r>
            <a:endParaRPr lang="en-US" altLang="zh-CN" sz="14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Point, then power reset ,</a:t>
            </a:r>
            <a:endParaRPr lang="zh-CN" altLang="en-US" sz="1400" dirty="0"/>
          </a:p>
        </p:txBody>
      </p:sp>
      <p:cxnSp>
        <p:nvCxnSpPr>
          <p:cNvPr id="23" name="直接箭头连接符 22"/>
          <p:cNvCxnSpPr/>
          <p:nvPr/>
        </p:nvCxnSpPr>
        <p:spPr bwMode="auto">
          <a:xfrm>
            <a:off x="1705985" y="3539387"/>
            <a:ext cx="0" cy="44030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矩形 23"/>
          <p:cNvSpPr/>
          <p:nvPr/>
        </p:nvSpPr>
        <p:spPr>
          <a:xfrm>
            <a:off x="890197" y="3979688"/>
            <a:ext cx="1908166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Replace PCB</a:t>
            </a:r>
            <a:endParaRPr lang="zh-CN" alt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04719" y="2689640"/>
            <a:ext cx="932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No error</a:t>
            </a:r>
            <a:endParaRPr lang="en-US" altLang="zh-CN" sz="1400" b="1" dirty="0">
              <a:solidFill>
                <a:srgbClr val="0070C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7" name="直接箭头连接符 36"/>
          <p:cNvCxnSpPr/>
          <p:nvPr/>
        </p:nvCxnSpPr>
        <p:spPr bwMode="auto">
          <a:xfrm>
            <a:off x="4211960" y="1676978"/>
            <a:ext cx="468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2F76B7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6" name="直接连接符 15365"/>
          <p:cNvCxnSpPr/>
          <p:nvPr/>
        </p:nvCxnSpPr>
        <p:spPr bwMode="auto">
          <a:xfrm flipH="1">
            <a:off x="4222040" y="1676978"/>
            <a:ext cx="0" cy="139738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F76B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8" name="直接连接符 15367"/>
          <p:cNvCxnSpPr>
            <a:endCxn id="22" idx="3"/>
          </p:cNvCxnSpPr>
          <p:nvPr/>
        </p:nvCxnSpPr>
        <p:spPr bwMode="auto">
          <a:xfrm flipH="1">
            <a:off x="3268782" y="3074360"/>
            <a:ext cx="953258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F76B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矩形 41"/>
          <p:cNvSpPr/>
          <p:nvPr/>
        </p:nvSpPr>
        <p:spPr>
          <a:xfrm>
            <a:off x="4681371" y="1253001"/>
            <a:ext cx="2122877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Check HP/LP switch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Reconnect switch wiring to PCB</a:t>
            </a:r>
            <a:r>
              <a:rPr lang="zh-CN" altLang="en-US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power reset</a:t>
            </a:r>
            <a:endParaRPr lang="zh-CN" alt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6804248" y="170817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Error </a:t>
            </a:r>
            <a:endParaRPr lang="en-US" altLang="zh-CN" sz="1400" b="1" dirty="0" smtClean="0">
              <a:solidFill>
                <a:schemeClr val="accent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1400" b="1" dirty="0" smtClean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exists </a:t>
            </a:r>
            <a:endParaRPr lang="en-US" altLang="zh-CN" sz="1400" b="1" dirty="0">
              <a:solidFill>
                <a:schemeClr val="accent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5" name="直接箭头连接符 44"/>
          <p:cNvCxnSpPr/>
          <p:nvPr/>
        </p:nvCxnSpPr>
        <p:spPr bwMode="auto">
          <a:xfrm>
            <a:off x="5410609" y="2090938"/>
            <a:ext cx="0" cy="44030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2F76B7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直接箭头连接符 45"/>
          <p:cNvCxnSpPr/>
          <p:nvPr/>
        </p:nvCxnSpPr>
        <p:spPr bwMode="auto">
          <a:xfrm>
            <a:off x="6812618" y="1592837"/>
            <a:ext cx="71171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5629061" y="2090938"/>
            <a:ext cx="932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No error</a:t>
            </a:r>
            <a:endParaRPr lang="en-US" altLang="zh-CN" sz="1400" b="1" dirty="0">
              <a:solidFill>
                <a:srgbClr val="0070C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514181" y="1300449"/>
            <a:ext cx="144016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Replace 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switch</a:t>
            </a:r>
            <a:endParaRPr lang="zh-CN" altLang="en-US" sz="1600" b="1" dirty="0"/>
          </a:p>
        </p:txBody>
      </p:sp>
      <p:sp>
        <p:nvSpPr>
          <p:cNvPr id="51" name="矩形 50"/>
          <p:cNvSpPr/>
          <p:nvPr/>
        </p:nvSpPr>
        <p:spPr>
          <a:xfrm>
            <a:off x="4698315" y="2601906"/>
            <a:ext cx="1961917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Check installation of </a:t>
            </a:r>
            <a:r>
              <a:rPr lang="en-US" altLang="zh-CN" sz="1600" b="1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ODU</a:t>
            </a:r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Whether poor heat exchange of </a:t>
            </a:r>
            <a:r>
              <a:rPr lang="en-US" altLang="zh-CN" sz="1400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ODU</a:t>
            </a:r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lang="zh-CN" alt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6736383" y="3133751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Yes </a:t>
            </a:r>
            <a:endParaRPr lang="en-US" altLang="zh-CN" sz="1400" b="1" dirty="0">
              <a:solidFill>
                <a:schemeClr val="accent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53" name="直接箭头连接符 52"/>
          <p:cNvCxnSpPr/>
          <p:nvPr/>
        </p:nvCxnSpPr>
        <p:spPr bwMode="auto">
          <a:xfrm>
            <a:off x="6744753" y="3018414"/>
            <a:ext cx="71171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矩形 53"/>
          <p:cNvSpPr/>
          <p:nvPr/>
        </p:nvSpPr>
        <p:spPr>
          <a:xfrm>
            <a:off x="7456463" y="2724489"/>
            <a:ext cx="144016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Improve installation </a:t>
            </a:r>
            <a:endParaRPr lang="zh-CN" altLang="en-US" sz="1600" b="1" dirty="0"/>
          </a:p>
        </p:txBody>
      </p:sp>
      <p:cxnSp>
        <p:nvCxnSpPr>
          <p:cNvPr id="55" name="直接箭头连接符 54"/>
          <p:cNvCxnSpPr/>
          <p:nvPr/>
        </p:nvCxnSpPr>
        <p:spPr bwMode="auto">
          <a:xfrm>
            <a:off x="5391684" y="3697142"/>
            <a:ext cx="0" cy="44030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2F76B7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Box 55"/>
          <p:cNvSpPr txBox="1"/>
          <p:nvPr/>
        </p:nvSpPr>
        <p:spPr>
          <a:xfrm>
            <a:off x="5610136" y="3697142"/>
            <a:ext cx="932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No </a:t>
            </a:r>
            <a:endParaRPr lang="en-US" altLang="zh-CN" sz="1400" b="1" dirty="0">
              <a:solidFill>
                <a:srgbClr val="0070C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572000" y="4213987"/>
            <a:ext cx="4032448" cy="12618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Check the refrigerant system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Whether poor performance of indoor side </a:t>
            </a:r>
            <a:endParaRPr lang="en-US" altLang="zh-CN" sz="14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Whether abnormal current</a:t>
            </a:r>
            <a:r>
              <a:rPr lang="zh-CN" altLang="en-US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、 </a:t>
            </a:r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high pressure value</a:t>
            </a:r>
            <a:endParaRPr lang="en-US" altLang="zh-CN" sz="14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Vacuum pump, Check </a:t>
            </a: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Air </a:t>
            </a:r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tightness, recharging refrigerant </a:t>
            </a:r>
            <a:endParaRPr lang="zh-CN" altLang="en-US" sz="1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4233356" y="4329068"/>
            <a:ext cx="825831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543446" y="2196604"/>
            <a:ext cx="3657714" cy="6860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fault </a:t>
            </a:r>
            <a:endParaRPr lang="en-US" altLang="ko-KR" sz="2000" b="1" baseline="-25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43446" y="1332508"/>
            <a:ext cx="3657714" cy="69919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Temp. sensor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39552" y="3087924"/>
            <a:ext cx="3657714" cy="6860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IDU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539552" y="3986038"/>
            <a:ext cx="3657714" cy="68606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Refrigerant circuit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fault(5)</a:t>
            </a:r>
            <a:endParaRPr lang="en-US" altLang="ko-K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8396" y="612428"/>
            <a:ext cx="6605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Total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13 error codes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110949" y="4788892"/>
            <a:ext cx="3293316" cy="63289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 temperature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098998" y="2391747"/>
            <a:ext cx="3293317" cy="69617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E9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pressure switch protection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083594" y="3982085"/>
            <a:ext cx="3293318" cy="662791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refrigerant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83624" y="3242571"/>
            <a:ext cx="3293319" cy="61021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</a:t>
            </a:r>
            <a:r>
              <a:rPr lang="en-US" altLang="ko-K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sequence abnormal</a:t>
            </a:r>
            <a:endParaRPr lang="en-US" altLang="ko-K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59187" y="1620540"/>
            <a:ext cx="3283315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F9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pressure Switch Protection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23"/>
          <p:cNvSpPr>
            <a:spLocks noChangeShapeType="1"/>
          </p:cNvSpPr>
          <p:nvPr/>
        </p:nvSpPr>
        <p:spPr bwMode="auto">
          <a:xfrm flipH="1">
            <a:off x="0" y="875391"/>
            <a:ext cx="9144000" cy="0"/>
          </a:xfrm>
          <a:prstGeom prst="line">
            <a:avLst/>
          </a:prstGeom>
          <a:noFill/>
          <a:ln w="19050" cap="flat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6" tIns="34290" rIns="68576" bIns="34290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790" y="259842"/>
            <a:ext cx="6513062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E6</a:t>
            </a:r>
            <a:r>
              <a:rPr lang="en-US" altLang="zh-CN" sz="28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 display logic</a:t>
            </a:r>
            <a:endParaRPr lang="en-US" altLang="zh-CN" sz="28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 rot="10800000" flipV="1">
            <a:off x="407653" y="1116483"/>
            <a:ext cx="8124786" cy="1224137"/>
          </a:xfrm>
          <a:prstGeom prst="round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b="1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E6</a:t>
            </a:r>
            <a:r>
              <a:rPr lang="en-US" altLang="zh-CN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ko-KR" b="1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Phase sequence </a:t>
            </a:r>
            <a:r>
              <a:rPr lang="en-US" altLang="ko-KR" b="1" dirty="0" smtClean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abnormal </a:t>
            </a:r>
            <a:r>
              <a:rPr lang="en-US" altLang="zh-CN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logic : </a:t>
            </a:r>
            <a:endParaRPr lang="en-US" altLang="zh-CN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Two current transformer detect the real time current of compressor wiring , once these</a:t>
            </a:r>
            <a:endParaRPr lang="en-US" altLang="zh-CN" sz="16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Two current </a:t>
            </a: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v</a:t>
            </a: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alue big different or no current , then </a:t>
            </a:r>
            <a:r>
              <a:rPr lang="en-US" altLang="zh-CN" sz="1600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F6</a:t>
            </a: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error be display  </a:t>
            </a:r>
            <a:endParaRPr lang="en-US" altLang="zh-CN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12617" y="2922750"/>
            <a:ext cx="7343759" cy="2657526"/>
            <a:chOff x="817582" y="3276724"/>
            <a:chExt cx="7069583" cy="2297486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3276724"/>
              <a:ext cx="3427189" cy="2297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827585" y="3276724"/>
              <a:ext cx="2179342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 smtClean="0">
                  <a:latin typeface="等线" panose="02010600030101010101" pitchFamily="2" charset="-122"/>
                  <a:ea typeface="等线" panose="02010600030101010101" pitchFamily="2" charset="-122"/>
                </a:rPr>
                <a:t>Two Current transformer</a:t>
              </a:r>
              <a:endParaRPr lang="zh-CN" altLang="en-US" sz="1400" dirty="0"/>
            </a:p>
          </p:txBody>
        </p:sp>
        <p:cxnSp>
          <p:nvCxnSpPr>
            <p:cNvPr id="19" name="直接箭头连接符 18"/>
            <p:cNvCxnSpPr>
              <a:stCxn id="17" idx="3"/>
            </p:cNvCxnSpPr>
            <p:nvPr/>
          </p:nvCxnSpPr>
          <p:spPr bwMode="auto">
            <a:xfrm>
              <a:off x="3006927" y="3430613"/>
              <a:ext cx="1061017" cy="2781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矩形 21"/>
            <p:cNvSpPr/>
            <p:nvPr/>
          </p:nvSpPr>
          <p:spPr>
            <a:xfrm>
              <a:off x="6964658" y="3554883"/>
              <a:ext cx="922507" cy="4523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>
                  <a:latin typeface="等线" panose="02010600030101010101" pitchFamily="2" charset="-122"/>
                  <a:ea typeface="等线" panose="02010600030101010101" pitchFamily="2" charset="-122"/>
                </a:rPr>
                <a:t>AC </a:t>
              </a:r>
              <a:endPara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endParaRPr>
            </a:p>
            <a:p>
              <a:r>
                <a:rPr lang="en-US" altLang="zh-CN" sz="1400" dirty="0" smtClean="0">
                  <a:latin typeface="等线" panose="02010600030101010101" pitchFamily="2" charset="-122"/>
                  <a:ea typeface="等线" panose="02010600030101010101" pitchFamily="2" charset="-122"/>
                </a:rPr>
                <a:t>contactor</a:t>
              </a:r>
              <a:endParaRPr lang="zh-CN" altLang="en-US" sz="1400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817582" y="3996804"/>
              <a:ext cx="2179342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 smtClean="0">
                  <a:latin typeface="等线" panose="02010600030101010101" pitchFamily="2" charset="-122"/>
                  <a:ea typeface="等线" panose="02010600030101010101" pitchFamily="2" charset="-122"/>
                </a:rPr>
                <a:t>Compressor red wiring </a:t>
              </a:r>
              <a:endParaRPr lang="zh-CN" altLang="en-US" sz="1400" dirty="0"/>
            </a:p>
          </p:txBody>
        </p:sp>
        <p:cxnSp>
          <p:nvCxnSpPr>
            <p:cNvPr id="25" name="直接箭头连接符 24"/>
            <p:cNvCxnSpPr/>
            <p:nvPr/>
          </p:nvCxnSpPr>
          <p:spPr bwMode="auto">
            <a:xfrm>
              <a:off x="3006927" y="4143561"/>
              <a:ext cx="77298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直接箭头连接符 26"/>
            <p:cNvCxnSpPr/>
            <p:nvPr/>
          </p:nvCxnSpPr>
          <p:spPr bwMode="auto">
            <a:xfrm>
              <a:off x="2996924" y="4572868"/>
              <a:ext cx="782988" cy="71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接箭头连接符 30"/>
            <p:cNvCxnSpPr/>
            <p:nvPr/>
          </p:nvCxnSpPr>
          <p:spPr bwMode="auto">
            <a:xfrm>
              <a:off x="3006927" y="4143561"/>
              <a:ext cx="772985" cy="71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矩形 31"/>
            <p:cNvSpPr/>
            <p:nvPr/>
          </p:nvSpPr>
          <p:spPr>
            <a:xfrm>
              <a:off x="827585" y="4422544"/>
              <a:ext cx="2179342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 smtClean="0">
                  <a:latin typeface="等线" panose="02010600030101010101" pitchFamily="2" charset="-122"/>
                  <a:ea typeface="等线" panose="02010600030101010101" pitchFamily="2" charset="-122"/>
                </a:rPr>
                <a:t>Compressor green wiring </a:t>
              </a:r>
              <a:endParaRPr lang="zh-CN" altLang="en-US" sz="14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266037" y="2226199"/>
            <a:ext cx="262764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Check </a:t>
            </a:r>
            <a:r>
              <a:rPr lang="en-US" altLang="zh-CN" sz="1600" b="1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ODU</a:t>
            </a:r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 power supply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Change the phase sequence of </a:t>
            </a:r>
            <a:endParaRPr lang="en-US" altLang="zh-CN" sz="14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Power supply</a:t>
            </a:r>
            <a:endParaRPr lang="zh-CN" altLang="en-US" sz="1400" dirty="0"/>
          </a:p>
        </p:txBody>
      </p:sp>
      <p:sp>
        <p:nvSpPr>
          <p:cNvPr id="8" name="直接连接符 23"/>
          <p:cNvSpPr>
            <a:spLocks noChangeShapeType="1"/>
          </p:cNvSpPr>
          <p:nvPr/>
        </p:nvSpPr>
        <p:spPr bwMode="auto">
          <a:xfrm flipH="1">
            <a:off x="0" y="875391"/>
            <a:ext cx="9144000" cy="0"/>
          </a:xfrm>
          <a:prstGeom prst="line">
            <a:avLst/>
          </a:prstGeom>
          <a:noFill/>
          <a:ln w="19050" cap="flat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6" tIns="34290" rIns="68576" bIns="34290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790" y="259842"/>
            <a:ext cx="6513062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E6</a:t>
            </a:r>
            <a:r>
              <a:rPr lang="en-US" altLang="zh-CN" sz="28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 Trouble shooting Guide</a:t>
            </a:r>
            <a:endParaRPr lang="en-US" altLang="zh-CN" sz="28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59952" y="1417225"/>
            <a:ext cx="1175323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E6</a:t>
            </a:r>
            <a:r>
              <a:rPr lang="en-US" altLang="zh-CN" sz="2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error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68946" y="2322603"/>
            <a:ext cx="112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2F76B7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Error Still </a:t>
            </a:r>
            <a:endParaRPr lang="en-US" altLang="zh-CN" sz="1400" b="1" dirty="0" smtClean="0">
              <a:solidFill>
                <a:srgbClr val="2F76B7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1400" b="1" dirty="0" smtClean="0">
                <a:solidFill>
                  <a:srgbClr val="2F76B7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exists </a:t>
            </a:r>
            <a:endParaRPr lang="en-US" altLang="zh-CN" sz="1400" b="1" dirty="0">
              <a:solidFill>
                <a:srgbClr val="2F76B7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1" name="直接箭头连接符 20"/>
          <p:cNvCxnSpPr/>
          <p:nvPr/>
        </p:nvCxnSpPr>
        <p:spPr bwMode="auto">
          <a:xfrm>
            <a:off x="1711891" y="1755779"/>
            <a:ext cx="0" cy="44030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接箭头连接符 22"/>
          <p:cNvCxnSpPr/>
          <p:nvPr/>
        </p:nvCxnSpPr>
        <p:spPr bwMode="auto">
          <a:xfrm>
            <a:off x="1705985" y="3075946"/>
            <a:ext cx="0" cy="44030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矩形 23"/>
          <p:cNvSpPr/>
          <p:nvPr/>
        </p:nvSpPr>
        <p:spPr>
          <a:xfrm>
            <a:off x="1092080" y="3586242"/>
            <a:ext cx="122781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Ok </a:t>
            </a:r>
            <a:endParaRPr lang="zh-CN" alt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27552" y="3075946"/>
            <a:ext cx="932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No error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7" name="直接箭头连接符 36"/>
          <p:cNvCxnSpPr/>
          <p:nvPr/>
        </p:nvCxnSpPr>
        <p:spPr bwMode="auto">
          <a:xfrm>
            <a:off x="3779912" y="1706477"/>
            <a:ext cx="360040" cy="169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2F76B7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6" name="直接连接符 15365"/>
          <p:cNvCxnSpPr/>
          <p:nvPr/>
        </p:nvCxnSpPr>
        <p:spPr bwMode="auto">
          <a:xfrm>
            <a:off x="3779912" y="1700024"/>
            <a:ext cx="0" cy="90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F76B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8" name="直接连接符 15367"/>
          <p:cNvCxnSpPr>
            <a:endCxn id="22" idx="3"/>
          </p:cNvCxnSpPr>
          <p:nvPr/>
        </p:nvCxnSpPr>
        <p:spPr bwMode="auto">
          <a:xfrm flipH="1">
            <a:off x="2893679" y="2584213"/>
            <a:ext cx="88623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F76B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矩形 41"/>
          <p:cNvSpPr/>
          <p:nvPr/>
        </p:nvSpPr>
        <p:spPr>
          <a:xfrm>
            <a:off x="4139952" y="1253001"/>
            <a:ext cx="267266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Check compressor wiring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Whether compressor wiring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go </a:t>
            </a:r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through current transformer</a:t>
            </a:r>
            <a:endParaRPr lang="zh-CN" alt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6844395" y="163772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no</a:t>
            </a:r>
            <a:endParaRPr lang="en-US" altLang="zh-CN" sz="1400" b="1" dirty="0">
              <a:solidFill>
                <a:schemeClr val="accent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5" name="直接箭头连接符 44"/>
          <p:cNvCxnSpPr/>
          <p:nvPr/>
        </p:nvCxnSpPr>
        <p:spPr bwMode="auto">
          <a:xfrm>
            <a:off x="5410609" y="2090938"/>
            <a:ext cx="0" cy="44030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2F76B7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直接箭头连接符 45"/>
          <p:cNvCxnSpPr/>
          <p:nvPr/>
        </p:nvCxnSpPr>
        <p:spPr bwMode="auto">
          <a:xfrm>
            <a:off x="6812618" y="1592837"/>
            <a:ext cx="71171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5629061" y="2090938"/>
            <a:ext cx="932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yes</a:t>
            </a:r>
            <a:endParaRPr lang="en-US" altLang="zh-CN" sz="1400" b="1" dirty="0">
              <a:solidFill>
                <a:srgbClr val="0070C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514181" y="1423560"/>
            <a:ext cx="144016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Reconnect </a:t>
            </a:r>
            <a:endParaRPr lang="zh-CN" altLang="en-US" sz="1600" b="1" dirty="0"/>
          </a:p>
        </p:txBody>
      </p:sp>
      <p:sp>
        <p:nvSpPr>
          <p:cNvPr id="51" name="矩形 50"/>
          <p:cNvSpPr/>
          <p:nvPr/>
        </p:nvSpPr>
        <p:spPr>
          <a:xfrm>
            <a:off x="4139953" y="2601906"/>
            <a:ext cx="2448272" cy="8002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Check compressor wiring current value 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current clamp test current</a:t>
            </a:r>
            <a:endParaRPr lang="zh-CN" alt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6588101" y="307436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same  </a:t>
            </a:r>
            <a:endParaRPr lang="en-US" altLang="zh-CN" sz="1400" b="1" dirty="0">
              <a:solidFill>
                <a:schemeClr val="accent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53" name="直接箭头连接符 52"/>
          <p:cNvCxnSpPr>
            <a:stCxn id="51" idx="3"/>
          </p:cNvCxnSpPr>
          <p:nvPr/>
        </p:nvCxnSpPr>
        <p:spPr bwMode="auto">
          <a:xfrm>
            <a:off x="6588225" y="3002016"/>
            <a:ext cx="580248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矩形 53"/>
          <p:cNvSpPr/>
          <p:nvPr/>
        </p:nvSpPr>
        <p:spPr>
          <a:xfrm>
            <a:off x="7226191" y="2669997"/>
            <a:ext cx="172815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Replace current transformer</a:t>
            </a:r>
            <a:endParaRPr lang="zh-CN" altLang="en-US" sz="1600" b="1" dirty="0"/>
          </a:p>
        </p:txBody>
      </p:sp>
      <p:cxnSp>
        <p:nvCxnSpPr>
          <p:cNvPr id="55" name="直接箭头连接符 54"/>
          <p:cNvCxnSpPr/>
          <p:nvPr/>
        </p:nvCxnSpPr>
        <p:spPr bwMode="auto">
          <a:xfrm>
            <a:off x="5378555" y="3402125"/>
            <a:ext cx="0" cy="57756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2F76B7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Box 55"/>
          <p:cNvSpPr txBox="1"/>
          <p:nvPr/>
        </p:nvSpPr>
        <p:spPr>
          <a:xfrm>
            <a:off x="5569098" y="3468386"/>
            <a:ext cx="1234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Big different </a:t>
            </a:r>
            <a:endParaRPr lang="en-US" altLang="zh-CN" sz="1400" b="1" dirty="0">
              <a:solidFill>
                <a:srgbClr val="0070C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545628" y="4023219"/>
            <a:ext cx="3266732" cy="8002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Check compressor &amp; compressor terminal wire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Make sure correct wiring  </a:t>
            </a:r>
            <a:endParaRPr lang="zh-CN" altLang="en-US" sz="16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42" y="3780780"/>
            <a:ext cx="999270" cy="172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标注 9"/>
          <p:cNvSpPr/>
          <p:nvPr/>
        </p:nvSpPr>
        <p:spPr bwMode="auto">
          <a:xfrm>
            <a:off x="2780642" y="3780780"/>
            <a:ext cx="999270" cy="1726351"/>
          </a:xfrm>
          <a:prstGeom prst="wedgeRectCallout">
            <a:avLst>
              <a:gd name="adj1" fmla="val 160815"/>
              <a:gd name="adj2" fmla="val -72685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4233356" y="4329068"/>
            <a:ext cx="825831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543446" y="2196604"/>
            <a:ext cx="3657714" cy="6860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fault </a:t>
            </a:r>
            <a:endParaRPr lang="en-US" altLang="ko-KR" sz="2000" b="1" baseline="-25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43446" y="1332508"/>
            <a:ext cx="3657714" cy="69919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Temp. sensor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39552" y="3087924"/>
            <a:ext cx="3657714" cy="6860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IDU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539552" y="3986038"/>
            <a:ext cx="3657714" cy="686062"/>
          </a:xfrm>
          <a:prstGeom prst="roundRect">
            <a:avLst/>
          </a:prstGeom>
          <a:solidFill>
            <a:schemeClr val="accent1">
              <a:tint val="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Refrigerant circuit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fault(5)</a:t>
            </a:r>
            <a:endParaRPr lang="en-US" altLang="ko-K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8396" y="612428"/>
            <a:ext cx="6605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Total </a:t>
            </a:r>
            <a:r>
              <a:rPr lang="en-US" altLang="zh-CN" sz="2400" b="1" dirty="0" smtClean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13 error codes</a:t>
            </a:r>
            <a:endParaRPr lang="en-US" altLang="ko-KR" sz="2400" b="1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110949" y="4788892"/>
            <a:ext cx="3293316" cy="63289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 temperature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098998" y="2391747"/>
            <a:ext cx="3293317" cy="69617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E9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pressure switch protection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083594" y="3982085"/>
            <a:ext cx="3293318" cy="662791"/>
          </a:xfrm>
          <a:prstGeom prst="roundRect">
            <a:avLst/>
          </a:prstGeom>
          <a:solidFill>
            <a:schemeClr val="accent1">
              <a:tint val="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E0</a:t>
            </a:r>
            <a:r>
              <a:rPr lang="en-US" altLang="ko-K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refrigerant</a:t>
            </a:r>
            <a:endParaRPr lang="en-US" altLang="ko-K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83624" y="3242571"/>
            <a:ext cx="3293319" cy="61021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sequence abnormal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59187" y="1620540"/>
            <a:ext cx="3283315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F9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pressure Switch Protection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23"/>
          <p:cNvSpPr>
            <a:spLocks noChangeShapeType="1"/>
          </p:cNvSpPr>
          <p:nvPr/>
        </p:nvSpPr>
        <p:spPr bwMode="auto">
          <a:xfrm flipH="1">
            <a:off x="0" y="875391"/>
            <a:ext cx="9144000" cy="0"/>
          </a:xfrm>
          <a:prstGeom prst="line">
            <a:avLst/>
          </a:prstGeom>
          <a:noFill/>
          <a:ln w="19050" cap="flat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6" tIns="34290" rIns="68576" bIns="34290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790" y="259842"/>
            <a:ext cx="6513062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E0</a:t>
            </a:r>
            <a:r>
              <a:rPr lang="en-US" altLang="zh-CN" sz="28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 display logic</a:t>
            </a:r>
            <a:endParaRPr lang="en-US" altLang="zh-CN" sz="28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 rot="10800000" flipV="1">
            <a:off x="407649" y="1116483"/>
            <a:ext cx="7908766" cy="1656185"/>
          </a:xfrm>
          <a:prstGeom prst="round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b="1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E0</a:t>
            </a:r>
            <a:r>
              <a:rPr lang="en-US" altLang="zh-CN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b="1" dirty="0" smtClean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Lack of refrigerant </a:t>
            </a:r>
            <a:r>
              <a:rPr lang="en-US" altLang="zh-CN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logic : </a:t>
            </a:r>
            <a:endParaRPr lang="en-US" altLang="zh-CN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After compressor working more than </a:t>
            </a:r>
            <a:r>
              <a:rPr lang="en-US" altLang="zh-CN" sz="1600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6min</a:t>
            </a: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,   if detect </a:t>
            </a:r>
            <a:r>
              <a:rPr lang="en-US" altLang="zh-CN" sz="1600" dirty="0" err="1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</a:t>
            </a:r>
            <a:r>
              <a:rPr lang="en-US" altLang="zh-CN" sz="1100" dirty="0" err="1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</a:t>
            </a:r>
            <a:r>
              <a:rPr lang="en-US" altLang="zh-CN" sz="1600" b="1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-</a:t>
            </a:r>
            <a:r>
              <a:rPr lang="en-US" altLang="zh-CN" sz="1600" dirty="0" err="1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</a:t>
            </a:r>
            <a:r>
              <a:rPr lang="en-US" altLang="zh-CN" sz="1100" dirty="0" err="1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</a:t>
            </a:r>
            <a:r>
              <a:rPr lang="en-US" altLang="zh-CN" sz="11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d</a:t>
            </a:r>
            <a:r>
              <a:rPr lang="zh-CN" altLang="en-US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＜</a:t>
            </a: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℃， </a:t>
            </a: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then </a:t>
            </a:r>
            <a:r>
              <a:rPr lang="en-US" altLang="zh-CN" sz="1600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E0</a:t>
            </a: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error will </a:t>
            </a: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be display</a:t>
            </a: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 </a:t>
            </a:r>
            <a:endParaRPr lang="zh-CN" altLang="en-US" sz="11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zh-CN" altLang="en-US" sz="160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339752" y="3014976"/>
            <a:ext cx="3249127" cy="2379406"/>
            <a:chOff x="602793" y="3046400"/>
            <a:chExt cx="2736303" cy="2033666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93" y="3266708"/>
              <a:ext cx="2736303" cy="1644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909583" y="4741512"/>
              <a:ext cx="13420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Indoor Units</a:t>
              </a:r>
              <a:endParaRPr lang="zh-CN" altLang="en-US" sz="1600" dirty="0"/>
            </a:p>
          </p:txBody>
        </p:sp>
        <p:cxnSp>
          <p:nvCxnSpPr>
            <p:cNvPr id="6" name="直接箭头连接符 5"/>
            <p:cNvCxnSpPr>
              <a:endCxn id="7" idx="1"/>
            </p:cNvCxnSpPr>
            <p:nvPr/>
          </p:nvCxnSpPr>
          <p:spPr bwMode="auto">
            <a:xfrm flipV="1">
              <a:off x="1187624" y="3231066"/>
              <a:ext cx="716740" cy="33369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1904364" y="3046400"/>
              <a:ext cx="43633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err="1" smtClean="0">
                  <a:solidFill>
                    <a:srgbClr val="FF0000"/>
                  </a:solidFill>
                </a:rPr>
                <a:t>T</a:t>
              </a:r>
              <a:r>
                <a:rPr lang="en-US" altLang="zh-CN" sz="1100" dirty="0" err="1" smtClean="0">
                  <a:solidFill>
                    <a:srgbClr val="FF0000"/>
                  </a:solidFill>
                </a:rPr>
                <a:t>R</a:t>
              </a:r>
              <a:endParaRPr lang="zh-CN" alt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27784" y="3076997"/>
              <a:ext cx="42030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err="1" smtClean="0">
                  <a:solidFill>
                    <a:srgbClr val="FF0000"/>
                  </a:solidFill>
                </a:rPr>
                <a:t>T</a:t>
              </a:r>
              <a:r>
                <a:rPr lang="en-US" altLang="zh-CN" sz="1100" dirty="0" err="1" smtClean="0">
                  <a:solidFill>
                    <a:srgbClr val="FF0000"/>
                  </a:solidFill>
                </a:rPr>
                <a:t>E</a:t>
              </a:r>
              <a:endParaRPr lang="zh-CN" alt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直接箭头连接符 23"/>
            <p:cNvCxnSpPr>
              <a:endCxn id="21" idx="2"/>
            </p:cNvCxnSpPr>
            <p:nvPr/>
          </p:nvCxnSpPr>
          <p:spPr bwMode="auto">
            <a:xfrm flipV="1">
              <a:off x="1893247" y="3446329"/>
              <a:ext cx="944691" cy="6424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23"/>
          <p:cNvSpPr>
            <a:spLocks noChangeShapeType="1"/>
          </p:cNvSpPr>
          <p:nvPr/>
        </p:nvSpPr>
        <p:spPr bwMode="auto">
          <a:xfrm flipH="1">
            <a:off x="0" y="875391"/>
            <a:ext cx="9144000" cy="0"/>
          </a:xfrm>
          <a:prstGeom prst="line">
            <a:avLst/>
          </a:prstGeom>
          <a:noFill/>
          <a:ln w="19050" cap="flat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6" tIns="34290" rIns="68576" bIns="34290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790" y="259842"/>
            <a:ext cx="6513062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E0</a:t>
            </a:r>
            <a:r>
              <a:rPr lang="en-US" altLang="zh-CN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 Trouble shooting Guide</a:t>
            </a:r>
            <a:endParaRPr lang="en-US" altLang="zh-CN" sz="28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6037" y="2226199"/>
            <a:ext cx="2678113" cy="9848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Check </a:t>
            </a:r>
            <a:r>
              <a:rPr lang="en-US" altLang="zh-CN" sz="1600" b="1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T</a:t>
            </a:r>
            <a:r>
              <a:rPr lang="en-US" altLang="zh-CN" sz="1100" b="1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R</a:t>
            </a:r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 sensor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Repower and operation cooling </a:t>
            </a:r>
            <a:endParaRPr lang="en-US" altLang="zh-CN" sz="14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Mode , detect air return and air outlet temperature difference</a:t>
            </a:r>
            <a:endParaRPr lang="zh-CN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1159954" y="1417225"/>
            <a:ext cx="1175323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E0</a:t>
            </a:r>
            <a:r>
              <a:rPr lang="en-US" altLang="zh-CN" sz="2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error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7850" y="2727105"/>
            <a:ext cx="694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2F76B7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＜</a:t>
            </a:r>
            <a:r>
              <a:rPr lang="en-US" altLang="zh-CN" sz="1400" b="1" dirty="0" smtClean="0">
                <a:solidFill>
                  <a:srgbClr val="2F76B7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2</a:t>
            </a:r>
            <a:r>
              <a:rPr lang="zh-CN" altLang="en-US" sz="1400" b="1" dirty="0" smtClean="0">
                <a:solidFill>
                  <a:srgbClr val="2F76B7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℃</a:t>
            </a:r>
            <a:endParaRPr lang="en-US" altLang="zh-CN" sz="1400" b="1" dirty="0">
              <a:solidFill>
                <a:srgbClr val="2F76B7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5" name="直接箭头连接符 14"/>
          <p:cNvCxnSpPr/>
          <p:nvPr/>
        </p:nvCxnSpPr>
        <p:spPr bwMode="auto">
          <a:xfrm>
            <a:off x="1711891" y="1755779"/>
            <a:ext cx="0" cy="44030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接箭头连接符 15"/>
          <p:cNvCxnSpPr>
            <a:endCxn id="17" idx="0"/>
          </p:cNvCxnSpPr>
          <p:nvPr/>
        </p:nvCxnSpPr>
        <p:spPr bwMode="auto">
          <a:xfrm>
            <a:off x="1537733" y="3263626"/>
            <a:ext cx="0" cy="57551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矩形 16"/>
          <p:cNvSpPr/>
          <p:nvPr/>
        </p:nvSpPr>
        <p:spPr>
          <a:xfrm>
            <a:off x="755576" y="3839140"/>
            <a:ext cx="156431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Replace 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en-US" altLang="zh-CN" sz="1600" b="1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T</a:t>
            </a:r>
            <a:r>
              <a:rPr lang="en-US" altLang="zh-CN" sz="1100" b="1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R</a:t>
            </a:r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 sensor </a:t>
            </a:r>
            <a:endParaRPr lang="zh-CN" alt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2669" y="3329794"/>
            <a:ext cx="982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＞</a:t>
            </a:r>
            <a:r>
              <a:rPr lang="en-US" altLang="zh-CN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2</a:t>
            </a:r>
            <a:r>
              <a:rPr lang="zh-CN" altLang="en-US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℃</a:t>
            </a:r>
            <a:endParaRPr lang="en-US" altLang="zh-CN" sz="1400" b="1" dirty="0">
              <a:solidFill>
                <a:srgbClr val="0070C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>
            <a:off x="3779912" y="3228290"/>
            <a:ext cx="360040" cy="169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2F76B7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接连接符 19"/>
          <p:cNvCxnSpPr/>
          <p:nvPr/>
        </p:nvCxnSpPr>
        <p:spPr bwMode="auto">
          <a:xfrm flipV="1">
            <a:off x="3779912" y="2727105"/>
            <a:ext cx="0" cy="504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F76B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接连接符 21"/>
          <p:cNvCxnSpPr>
            <a:endCxn id="12" idx="3"/>
          </p:cNvCxnSpPr>
          <p:nvPr/>
        </p:nvCxnSpPr>
        <p:spPr bwMode="auto">
          <a:xfrm flipH="1">
            <a:off x="2944150" y="2718641"/>
            <a:ext cx="835762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F76B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矩形 22"/>
          <p:cNvSpPr/>
          <p:nvPr/>
        </p:nvSpPr>
        <p:spPr>
          <a:xfrm>
            <a:off x="4139952" y="2774814"/>
            <a:ext cx="274133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Check </a:t>
            </a:r>
            <a:r>
              <a:rPr lang="en-US" altLang="zh-CN" sz="1600" b="1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T</a:t>
            </a:r>
            <a:r>
              <a:rPr lang="en-US" altLang="zh-CN" sz="1200" b="1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E</a:t>
            </a:r>
            <a:r>
              <a:rPr lang="en-US" altLang="zh-CN" sz="12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sensor</a:t>
            </a:r>
            <a:endParaRPr lang="en-US" altLang="zh-CN" sz="11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Touch the Evaporator ,whether low temperature </a:t>
            </a:r>
            <a:endParaRPr lang="zh-CN" alt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844395" y="315953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yes</a:t>
            </a:r>
            <a:endParaRPr lang="en-US" altLang="zh-CN" sz="1400" b="1" dirty="0">
              <a:solidFill>
                <a:schemeClr val="accent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6" name="直接箭头连接符 25"/>
          <p:cNvCxnSpPr/>
          <p:nvPr/>
        </p:nvCxnSpPr>
        <p:spPr bwMode="auto">
          <a:xfrm>
            <a:off x="5410609" y="3612751"/>
            <a:ext cx="0" cy="44030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2F76B7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接箭头连接符 26"/>
          <p:cNvCxnSpPr>
            <a:stCxn id="23" idx="3"/>
          </p:cNvCxnSpPr>
          <p:nvPr/>
        </p:nvCxnSpPr>
        <p:spPr bwMode="auto">
          <a:xfrm flipV="1">
            <a:off x="6881290" y="3114651"/>
            <a:ext cx="643038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5471655" y="3679012"/>
            <a:ext cx="932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NO</a:t>
            </a:r>
            <a:endParaRPr lang="en-US" altLang="zh-CN" sz="1400" b="1" dirty="0">
              <a:solidFill>
                <a:srgbClr val="0070C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514181" y="2945373"/>
            <a:ext cx="144016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Replace 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en-US" altLang="zh-CN" sz="1600" b="1" dirty="0" err="1">
                <a:latin typeface="等线" panose="02010600030101010101" pitchFamily="2" charset="-122"/>
                <a:ea typeface="等线" panose="02010600030101010101" pitchFamily="2" charset="-122"/>
              </a:rPr>
              <a:t>T</a:t>
            </a:r>
            <a:r>
              <a:rPr lang="en-US" altLang="zh-CN" sz="1200" b="1" dirty="0" err="1">
                <a:latin typeface="等线" panose="02010600030101010101" pitchFamily="2" charset="-122"/>
                <a:ea typeface="等线" panose="02010600030101010101" pitchFamily="2" charset="-122"/>
              </a:rPr>
              <a:t>E</a:t>
            </a:r>
            <a:r>
              <a:rPr lang="en-US" altLang="zh-CN" sz="1200" b="1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sensor</a:t>
            </a:r>
            <a:endParaRPr lang="zh-CN" altLang="en-US" sz="1600" b="1" dirty="0"/>
          </a:p>
        </p:txBody>
      </p:sp>
      <p:sp>
        <p:nvSpPr>
          <p:cNvPr id="30" name="矩形 29"/>
          <p:cNvSpPr/>
          <p:nvPr/>
        </p:nvSpPr>
        <p:spPr>
          <a:xfrm>
            <a:off x="4139953" y="4123719"/>
            <a:ext cx="2663404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Check installation of </a:t>
            </a:r>
            <a:r>
              <a:rPr lang="en-US" altLang="zh-CN" sz="1600" b="1" dirty="0" err="1">
                <a:latin typeface="等线" panose="02010600030101010101" pitchFamily="2" charset="-122"/>
                <a:ea typeface="等线" panose="02010600030101010101" pitchFamily="2" charset="-122"/>
              </a:rPr>
              <a:t>ODU</a:t>
            </a: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lang="en-US" altLang="zh-CN" sz="1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Whether poor heat exchange of </a:t>
            </a:r>
            <a:r>
              <a:rPr lang="en-US" altLang="zh-CN" sz="1400" dirty="0" err="1">
                <a:latin typeface="等线" panose="02010600030101010101" pitchFamily="2" charset="-122"/>
                <a:ea typeface="等线" panose="02010600030101010101" pitchFamily="2" charset="-122"/>
              </a:rPr>
              <a:t>ODU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lang="zh-CN" altLang="en-US" sz="1400" dirty="0"/>
          </a:p>
        </p:txBody>
      </p:sp>
      <p:cxnSp>
        <p:nvCxnSpPr>
          <p:cNvPr id="31" name="直接箭头连接符 30"/>
          <p:cNvCxnSpPr>
            <a:endCxn id="35" idx="1"/>
          </p:cNvCxnSpPr>
          <p:nvPr/>
        </p:nvCxnSpPr>
        <p:spPr bwMode="auto">
          <a:xfrm flipV="1">
            <a:off x="6803357" y="4474341"/>
            <a:ext cx="653106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接箭头连接符 31"/>
          <p:cNvCxnSpPr/>
          <p:nvPr/>
        </p:nvCxnSpPr>
        <p:spPr bwMode="auto">
          <a:xfrm>
            <a:off x="5378555" y="4885616"/>
            <a:ext cx="0" cy="35722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2F76B7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5566973" y="4922888"/>
            <a:ext cx="5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no</a:t>
            </a:r>
            <a:endParaRPr lang="en-US" altLang="zh-CN" sz="1400" b="1" dirty="0">
              <a:solidFill>
                <a:srgbClr val="0070C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456463" y="4181953"/>
            <a:ext cx="144016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Improve installation </a:t>
            </a:r>
            <a:endParaRPr lang="zh-CN" altLang="en-US" sz="1600" b="1" dirty="0"/>
          </a:p>
        </p:txBody>
      </p:sp>
      <p:sp>
        <p:nvSpPr>
          <p:cNvPr id="37" name="矩形 36"/>
          <p:cNvSpPr/>
          <p:nvPr/>
        </p:nvSpPr>
        <p:spPr>
          <a:xfrm>
            <a:off x="4118237" y="5273784"/>
            <a:ext cx="2685119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Vacuum pump, Check Air tightness, recharging refrigerant </a:t>
            </a:r>
            <a:endParaRPr lang="zh-CN" altLang="en-US" sz="1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24" y="1191154"/>
            <a:ext cx="880656" cy="125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54" y="1617280"/>
            <a:ext cx="932791" cy="8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矩形标注 61"/>
          <p:cNvSpPr/>
          <p:nvPr/>
        </p:nvSpPr>
        <p:spPr bwMode="auto">
          <a:xfrm>
            <a:off x="4355976" y="1044476"/>
            <a:ext cx="2205876" cy="1512168"/>
          </a:xfrm>
          <a:prstGeom prst="wedgeRectCallout">
            <a:avLst>
              <a:gd name="adj1" fmla="val -141105"/>
              <a:gd name="adj2" fmla="val 44615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4233356" y="4329068"/>
            <a:ext cx="825831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543446" y="2196604"/>
            <a:ext cx="3657714" cy="6860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fault </a:t>
            </a:r>
            <a:endParaRPr lang="en-US" altLang="ko-KR" sz="2000" b="1" baseline="-25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43446" y="1332508"/>
            <a:ext cx="3657714" cy="69919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Temp. sensor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39552" y="3087924"/>
            <a:ext cx="3657714" cy="6860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IDU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539552" y="3986038"/>
            <a:ext cx="3657714" cy="686062"/>
          </a:xfrm>
          <a:prstGeom prst="roundRect">
            <a:avLst/>
          </a:prstGeom>
          <a:solidFill>
            <a:schemeClr val="accent1">
              <a:tint val="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Refrigerant circuit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fault(5)</a:t>
            </a:r>
            <a:endParaRPr lang="en-US" altLang="ko-K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8396" y="612428"/>
            <a:ext cx="6605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Total </a:t>
            </a:r>
            <a:r>
              <a:rPr lang="en-US" altLang="zh-CN" sz="2400" b="1" dirty="0" smtClean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13 error codes</a:t>
            </a:r>
            <a:endParaRPr lang="en-US" altLang="ko-KR" sz="2400" b="1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110949" y="4788892"/>
            <a:ext cx="3293316" cy="632898"/>
          </a:xfrm>
          <a:prstGeom prst="roundRect">
            <a:avLst/>
          </a:prstGeom>
          <a:solidFill>
            <a:schemeClr val="accent1">
              <a:tint val="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EA(</a:t>
            </a:r>
            <a:r>
              <a:rPr lang="en-US" altLang="ko-KR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</a:t>
            </a:r>
            <a:r>
              <a:rPr lang="en-US" altLang="ko-K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ko-K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 temperature too high</a:t>
            </a:r>
            <a:endParaRPr lang="en-US" altLang="ko-K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098998" y="2391747"/>
            <a:ext cx="3293317" cy="69617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E9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pressure switch protection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083594" y="3982085"/>
            <a:ext cx="3293318" cy="662791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Lack of refrigerant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83624" y="3242571"/>
            <a:ext cx="3293319" cy="61021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sequence abnormal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59187" y="1620540"/>
            <a:ext cx="3283315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F9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pressure Switch Protection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23"/>
          <p:cNvSpPr>
            <a:spLocks noChangeShapeType="1"/>
          </p:cNvSpPr>
          <p:nvPr/>
        </p:nvSpPr>
        <p:spPr bwMode="auto">
          <a:xfrm flipH="1">
            <a:off x="0" y="875391"/>
            <a:ext cx="9144000" cy="0"/>
          </a:xfrm>
          <a:prstGeom prst="line">
            <a:avLst/>
          </a:prstGeom>
          <a:noFill/>
          <a:ln w="19050" cap="flat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6" tIns="34290" rIns="68576" bIns="34290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790" y="259842"/>
            <a:ext cx="6513062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EA(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F2</a:t>
            </a:r>
            <a:r>
              <a:rPr lang="en-US" altLang="zh-CN" sz="2800" b="1" dirty="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)</a:t>
            </a:r>
            <a:r>
              <a:rPr lang="en-US" altLang="zh-CN" sz="28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 display logic</a:t>
            </a:r>
            <a:endParaRPr lang="en-US" altLang="zh-CN" sz="28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 rot="10800000" flipV="1">
            <a:off x="407650" y="1116483"/>
            <a:ext cx="8484829" cy="1224137"/>
          </a:xfrm>
          <a:prstGeom prst="round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EA(</a:t>
            </a:r>
            <a:r>
              <a:rPr lang="en-US" altLang="zh-CN" b="1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F2</a:t>
            </a:r>
            <a:r>
              <a:rPr lang="en-US" altLang="zh-CN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) </a:t>
            </a:r>
            <a:r>
              <a:rPr lang="en-US" altLang="ko-KR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Discharge temperature too </a:t>
            </a:r>
            <a:r>
              <a:rPr lang="en-US" altLang="ko-KR" b="1" dirty="0" smtClean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high </a:t>
            </a:r>
            <a:r>
              <a:rPr lang="en-US" altLang="zh-CN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logic : </a:t>
            </a:r>
            <a:endParaRPr lang="en-US" altLang="zh-CN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Compressor discharge temperature sensor detected Td ≥120℃ and Lasts for </a:t>
            </a:r>
            <a:r>
              <a:rPr lang="en-US" altLang="zh-CN" sz="1600" dirty="0" err="1">
                <a:latin typeface="等线" panose="02010600030101010101" pitchFamily="2" charset="-122"/>
                <a:ea typeface="等线" panose="02010600030101010101" pitchFamily="2" charset="-122"/>
              </a:rPr>
              <a:t>10s</a:t>
            </a: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, whole system will stop </a:t>
            </a: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running, then EA</a:t>
            </a:r>
            <a:r>
              <a:rPr lang="zh-CN" altLang="en-US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en-US" altLang="zh-CN" sz="1600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F2</a:t>
            </a:r>
            <a:r>
              <a:rPr lang="zh-CN" altLang="en-US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r>
              <a: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error </a:t>
            </a:r>
            <a:r>
              <a: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rPr>
              <a:t>be display  </a:t>
            </a:r>
            <a:endParaRPr lang="en-US" altLang="zh-CN" dirty="0" smtClean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03648" y="2772668"/>
            <a:ext cx="5472608" cy="2654307"/>
            <a:chOff x="611560" y="3474349"/>
            <a:chExt cx="4176464" cy="1952625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474349"/>
              <a:ext cx="2238375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直接箭头连接符 2"/>
            <p:cNvCxnSpPr/>
            <p:nvPr/>
          </p:nvCxnSpPr>
          <p:spPr bwMode="auto">
            <a:xfrm flipH="1">
              <a:off x="2072511" y="3930586"/>
              <a:ext cx="91531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矩形 19"/>
            <p:cNvSpPr/>
            <p:nvPr/>
          </p:nvSpPr>
          <p:spPr>
            <a:xfrm>
              <a:off x="2990681" y="3662429"/>
              <a:ext cx="1797343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>
                  <a:latin typeface="等线" panose="02010600030101010101" pitchFamily="2" charset="-122"/>
                  <a:ea typeface="等线" panose="02010600030101010101" pitchFamily="2" charset="-122"/>
                </a:rPr>
                <a:t>Exhaust(Discharge)</a:t>
              </a:r>
              <a:endPara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endParaRPr>
            </a:p>
            <a:p>
              <a:r>
                <a:rPr lang="en-US" altLang="zh-CN" sz="1400" dirty="0" smtClean="0">
                  <a:latin typeface="等线" panose="02010600030101010101" pitchFamily="2" charset="-122"/>
                  <a:ea typeface="等线" panose="02010600030101010101" pitchFamily="2" charset="-122"/>
                </a:rPr>
                <a:t>Temperature sensor</a:t>
              </a:r>
              <a:endParaRPr lang="zh-CN" altLang="en-US" sz="14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23"/>
          <p:cNvSpPr>
            <a:spLocks noChangeShapeType="1"/>
          </p:cNvSpPr>
          <p:nvPr/>
        </p:nvSpPr>
        <p:spPr bwMode="auto">
          <a:xfrm flipH="1">
            <a:off x="0" y="875391"/>
            <a:ext cx="9144000" cy="0"/>
          </a:xfrm>
          <a:prstGeom prst="line">
            <a:avLst/>
          </a:prstGeom>
          <a:noFill/>
          <a:ln w="19050" cap="flat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6" tIns="34290" rIns="68576" bIns="34290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790" y="259842"/>
            <a:ext cx="6513062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EA</a:t>
            </a:r>
            <a:r>
              <a:rPr lang="zh-CN" altLang="en-US" sz="2800" b="1" dirty="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F2</a:t>
            </a:r>
            <a:r>
              <a:rPr lang="zh-CN" altLang="en-US" sz="2800" b="1" dirty="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r>
              <a:rPr lang="en-US" altLang="zh-CN" sz="28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Trouble shooting Guide</a:t>
            </a:r>
            <a:endParaRPr lang="en-US" altLang="zh-CN" sz="28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6037" y="2226199"/>
            <a:ext cx="2618024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Check temperature sensor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check exhaust temperature of </a:t>
            </a:r>
            <a:endParaRPr lang="en-US" altLang="zh-CN" sz="14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The exhaust piping </a:t>
            </a:r>
            <a:endParaRPr lang="zh-CN" alt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925114" y="1417225"/>
            <a:ext cx="164500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EA(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F2</a:t>
            </a:r>
            <a:r>
              <a:rPr lang="en-US" altLang="zh-CN" sz="2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) </a:t>
            </a:r>
            <a:r>
              <a:rPr lang="en-US" altLang="zh-CN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error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8946" y="2244827"/>
            <a:ext cx="694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2F76B7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High</a:t>
            </a:r>
            <a:endParaRPr lang="en-US" altLang="zh-CN" sz="1400" b="1" dirty="0">
              <a:solidFill>
                <a:srgbClr val="2F76B7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 bwMode="auto">
          <a:xfrm>
            <a:off x="1711891" y="1755779"/>
            <a:ext cx="0" cy="44030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接箭头连接符 10"/>
          <p:cNvCxnSpPr/>
          <p:nvPr/>
        </p:nvCxnSpPr>
        <p:spPr bwMode="auto">
          <a:xfrm>
            <a:off x="1705985" y="3002016"/>
            <a:ext cx="0" cy="51423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矩形 11"/>
          <p:cNvSpPr/>
          <p:nvPr/>
        </p:nvSpPr>
        <p:spPr>
          <a:xfrm>
            <a:off x="1092080" y="3586242"/>
            <a:ext cx="122781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Replace 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sensor </a:t>
            </a:r>
            <a:endParaRPr lang="zh-CN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47615" y="3002016"/>
            <a:ext cx="1254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Low</a:t>
            </a:r>
            <a:endParaRPr lang="en-US" altLang="zh-CN" sz="1400" b="1" dirty="0" smtClean="0">
              <a:solidFill>
                <a:srgbClr val="0070C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temperature</a:t>
            </a:r>
            <a:endParaRPr lang="en-US" altLang="zh-CN" sz="1400" b="1" dirty="0">
              <a:solidFill>
                <a:srgbClr val="0070C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4" name="直接箭头连接符 13"/>
          <p:cNvCxnSpPr/>
          <p:nvPr/>
        </p:nvCxnSpPr>
        <p:spPr bwMode="auto">
          <a:xfrm>
            <a:off x="3779912" y="1706477"/>
            <a:ext cx="360040" cy="169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2F76B7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接连接符 15"/>
          <p:cNvCxnSpPr/>
          <p:nvPr/>
        </p:nvCxnSpPr>
        <p:spPr bwMode="auto">
          <a:xfrm>
            <a:off x="3779912" y="1700024"/>
            <a:ext cx="0" cy="90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F76B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接连接符 16"/>
          <p:cNvCxnSpPr>
            <a:endCxn id="6" idx="3"/>
          </p:cNvCxnSpPr>
          <p:nvPr/>
        </p:nvCxnSpPr>
        <p:spPr bwMode="auto">
          <a:xfrm flipH="1">
            <a:off x="2884061" y="2584214"/>
            <a:ext cx="89585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F76B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矩形 17"/>
          <p:cNvSpPr/>
          <p:nvPr/>
        </p:nvSpPr>
        <p:spPr>
          <a:xfrm>
            <a:off x="4139952" y="1253001"/>
            <a:ext cx="267266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Check fan motor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Whether </a:t>
            </a:r>
            <a:r>
              <a:rPr lang="en-US" altLang="zh-CN" sz="1400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IDU</a:t>
            </a:r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and </a:t>
            </a:r>
            <a:r>
              <a:rPr lang="en-US" altLang="zh-CN" sz="1400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ODU</a:t>
            </a:r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fan can run normally</a:t>
            </a:r>
            <a:endParaRPr lang="zh-CN" alt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844395" y="163772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no</a:t>
            </a:r>
            <a:endParaRPr lang="en-US" altLang="zh-CN" sz="1400" b="1" dirty="0">
              <a:solidFill>
                <a:schemeClr val="accent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0" name="直接箭头连接符 19"/>
          <p:cNvCxnSpPr/>
          <p:nvPr/>
        </p:nvCxnSpPr>
        <p:spPr bwMode="auto">
          <a:xfrm>
            <a:off x="5410609" y="2090938"/>
            <a:ext cx="0" cy="44030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2F76B7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接箭头连接符 20"/>
          <p:cNvCxnSpPr/>
          <p:nvPr/>
        </p:nvCxnSpPr>
        <p:spPr bwMode="auto">
          <a:xfrm>
            <a:off x="6812618" y="1592837"/>
            <a:ext cx="71171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5536370" y="2069741"/>
            <a:ext cx="932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yes</a:t>
            </a:r>
            <a:endParaRPr lang="en-US" altLang="zh-CN" sz="1400" b="1" dirty="0">
              <a:solidFill>
                <a:srgbClr val="0070C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514181" y="1423560"/>
            <a:ext cx="144016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Replace 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Fan motor</a:t>
            </a:r>
            <a:endParaRPr lang="zh-CN" altLang="en-US" sz="1600" b="1" dirty="0"/>
          </a:p>
        </p:txBody>
      </p:sp>
      <p:sp>
        <p:nvSpPr>
          <p:cNvPr id="24" name="矩形 23"/>
          <p:cNvSpPr/>
          <p:nvPr/>
        </p:nvSpPr>
        <p:spPr>
          <a:xfrm>
            <a:off x="4139953" y="2601906"/>
            <a:ext cx="2663404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Check installation of </a:t>
            </a:r>
            <a:r>
              <a:rPr lang="en-US" altLang="zh-CN" sz="1600" b="1" dirty="0" err="1">
                <a:latin typeface="等线" panose="02010600030101010101" pitchFamily="2" charset="-122"/>
                <a:ea typeface="等线" panose="02010600030101010101" pitchFamily="2" charset="-122"/>
              </a:rPr>
              <a:t>ODU</a:t>
            </a: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lang="en-US" altLang="zh-CN" sz="1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Whether poor heat exchange of </a:t>
            </a:r>
            <a:r>
              <a:rPr lang="en-US" altLang="zh-CN" sz="1400" dirty="0" err="1">
                <a:latin typeface="等线" panose="02010600030101010101" pitchFamily="2" charset="-122"/>
                <a:ea typeface="等线" panose="02010600030101010101" pitchFamily="2" charset="-122"/>
              </a:rPr>
              <a:t>ODU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lang="zh-CN" altLang="en-US" sz="1400" dirty="0"/>
          </a:p>
        </p:txBody>
      </p:sp>
      <p:cxnSp>
        <p:nvCxnSpPr>
          <p:cNvPr id="26" name="直接箭头连接符 25"/>
          <p:cNvCxnSpPr>
            <a:endCxn id="34" idx="1"/>
          </p:cNvCxnSpPr>
          <p:nvPr/>
        </p:nvCxnSpPr>
        <p:spPr bwMode="auto">
          <a:xfrm flipV="1">
            <a:off x="6803357" y="2952528"/>
            <a:ext cx="653106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接箭头连接符 27"/>
          <p:cNvCxnSpPr/>
          <p:nvPr/>
        </p:nvCxnSpPr>
        <p:spPr bwMode="auto">
          <a:xfrm>
            <a:off x="5378555" y="3363803"/>
            <a:ext cx="0" cy="45240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2F76B7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5476286" y="3468387"/>
            <a:ext cx="5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no</a:t>
            </a:r>
            <a:endParaRPr lang="en-US" altLang="zh-CN" sz="1400" b="1" dirty="0">
              <a:solidFill>
                <a:srgbClr val="0070C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42349" y="3762196"/>
            <a:ext cx="561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Yes </a:t>
            </a:r>
            <a:endParaRPr lang="en-US" altLang="zh-CN" sz="1400" b="1" dirty="0">
              <a:solidFill>
                <a:schemeClr val="accent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456463" y="2660140"/>
            <a:ext cx="144016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Improve installation </a:t>
            </a:r>
            <a:endParaRPr lang="zh-CN" altLang="en-US" sz="1600" b="1" dirty="0"/>
          </a:p>
        </p:txBody>
      </p:sp>
      <p:sp>
        <p:nvSpPr>
          <p:cNvPr id="35" name="矩形 34"/>
          <p:cNvSpPr/>
          <p:nvPr/>
        </p:nvSpPr>
        <p:spPr>
          <a:xfrm>
            <a:off x="2944150" y="3854529"/>
            <a:ext cx="3284034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Check the refrigerant system</a:t>
            </a:r>
            <a:endParaRPr lang="en-US" altLang="zh-CN" sz="16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Whether poor performance of indoor</a:t>
            </a:r>
            <a:endParaRPr lang="en-US" altLang="zh-CN" sz="14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844395" y="3762196"/>
            <a:ext cx="2109946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Vacuum pump, Check Air tightness, recharging refrigerant </a:t>
            </a:r>
            <a:endParaRPr lang="zh-CN" altLang="en-US" sz="1400" dirty="0"/>
          </a:p>
        </p:txBody>
      </p:sp>
      <p:cxnSp>
        <p:nvCxnSpPr>
          <p:cNvPr id="38" name="直接箭头连接符 37"/>
          <p:cNvCxnSpPr/>
          <p:nvPr/>
        </p:nvCxnSpPr>
        <p:spPr bwMode="auto">
          <a:xfrm flipV="1">
            <a:off x="6228184" y="4131528"/>
            <a:ext cx="653106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箭头连接符 39"/>
          <p:cNvCxnSpPr/>
          <p:nvPr/>
        </p:nvCxnSpPr>
        <p:spPr bwMode="auto">
          <a:xfrm flipH="1">
            <a:off x="6602395" y="5146315"/>
            <a:ext cx="1296974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2F76B7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2795760" y="4500860"/>
            <a:ext cx="2901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Abnormal noise of compressor</a:t>
            </a:r>
            <a:endParaRPr lang="en-US" altLang="zh-CN" sz="1400" b="1" dirty="0">
              <a:solidFill>
                <a:srgbClr val="0070C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3" name="直接箭头连接符 42"/>
          <p:cNvCxnSpPr/>
          <p:nvPr/>
        </p:nvCxnSpPr>
        <p:spPr bwMode="auto">
          <a:xfrm>
            <a:off x="5410609" y="4408527"/>
            <a:ext cx="0" cy="45240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2F76B7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6602395" y="4621387"/>
            <a:ext cx="1137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Error again</a:t>
            </a:r>
            <a:endParaRPr lang="en-US" altLang="zh-CN" sz="1400" b="1" dirty="0">
              <a:solidFill>
                <a:srgbClr val="0070C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6" name="直接连接符 45"/>
          <p:cNvCxnSpPr>
            <a:stCxn id="37" idx="2"/>
          </p:cNvCxnSpPr>
          <p:nvPr/>
        </p:nvCxnSpPr>
        <p:spPr bwMode="auto">
          <a:xfrm>
            <a:off x="7899368" y="4500860"/>
            <a:ext cx="0" cy="64807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3305321" y="4905006"/>
            <a:ext cx="3284034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Replace compressor</a:t>
            </a:r>
            <a:endParaRPr lang="en-US" altLang="zh-CN" sz="14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47183" y="354726"/>
            <a:ext cx="2354165" cy="553994"/>
          </a:xfrm>
          <a:prstGeom prst="rect">
            <a:avLst/>
          </a:prstGeom>
          <a:ln>
            <a:noFill/>
          </a:ln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1.Multimeter</a:t>
            </a:r>
            <a:endParaRPr lang="en-US" altLang="zh-CN" sz="28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7544" y="908720"/>
            <a:ext cx="7882938" cy="43088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Function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test </a:t>
            </a:r>
            <a:r>
              <a:rPr lang="en-US" altLang="zh-CN" sz="2000" b="1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resistance , current , voltage </a:t>
            </a:r>
            <a:r>
              <a:rPr lang="en-US" altLang="zh-CN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,etc.</a:t>
            </a:r>
            <a:endParaRPr lang="en-US" altLang="zh-CN" sz="2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 flipH="1">
            <a:off x="0" y="9087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1021471" y="1464642"/>
            <a:ext cx="7150929" cy="4184724"/>
            <a:chOff x="1547664" y="1628800"/>
            <a:chExt cx="7671452" cy="5040560"/>
          </a:xfrm>
        </p:grpSpPr>
        <p:sp>
          <p:nvSpPr>
            <p:cNvPr id="23" name="矩形 22"/>
            <p:cNvSpPr/>
            <p:nvPr/>
          </p:nvSpPr>
          <p:spPr>
            <a:xfrm>
              <a:off x="4849954" y="4739079"/>
              <a:ext cx="4369162" cy="1297525"/>
            </a:xfrm>
            <a:prstGeom prst="rect">
              <a:avLst/>
            </a:prstGeom>
            <a:ln w="127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/>
            <a:p>
              <a:r>
                <a:rPr lang="en-US" altLang="zh-CN" sz="1600" dirty="0" smtClean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4. </a:t>
              </a:r>
              <a:r>
                <a:rPr lang="en-US" altLang="zh-CN" sz="1600" dirty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Switch to </a:t>
              </a:r>
              <a:r>
                <a:rPr lang="en-US" altLang="zh-CN" sz="1600" b="1" dirty="0" smtClean="0">
                  <a:solidFill>
                    <a:srgbClr val="0000FF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A</a:t>
              </a:r>
              <a:r>
                <a:rPr lang="en-US" altLang="zh-CN" sz="1600" dirty="0" smtClean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1600" dirty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to test </a:t>
              </a:r>
              <a:r>
                <a:rPr lang="en-US" altLang="zh-CN" sz="1600" b="1" dirty="0" smtClean="0">
                  <a:solidFill>
                    <a:srgbClr val="0000FF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current</a:t>
              </a:r>
              <a:endParaRPr lang="en-US" altLang="zh-CN" sz="1600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endParaRPr>
            </a:p>
            <a:p>
              <a:r>
                <a:rPr lang="en-US" altLang="zh-CN" sz="1600" b="1" dirty="0" smtClean="0">
                  <a:solidFill>
                    <a:srgbClr val="0000FF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Note</a:t>
              </a:r>
              <a:r>
                <a:rPr lang="zh-CN" altLang="en-US" sz="1600" b="1" dirty="0" smtClean="0">
                  <a:solidFill>
                    <a:srgbClr val="0000FF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：</a:t>
              </a:r>
              <a:endParaRPr lang="en-US" altLang="zh-CN" sz="1600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endParaRPr>
            </a:p>
            <a:p>
              <a:pPr marL="342900" indent="-342900">
                <a:buAutoNum type="arabicParenBoth"/>
              </a:pPr>
              <a:r>
                <a:rPr lang="en-US" altLang="zh-CN" sz="1600" dirty="0" smtClean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Choose DC </a:t>
              </a:r>
              <a:r>
                <a:rPr lang="en-US" altLang="zh-CN" sz="1600" dirty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or </a:t>
              </a:r>
              <a:r>
                <a:rPr lang="en-US" altLang="zh-CN" sz="1600" dirty="0" smtClean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AC </a:t>
              </a:r>
              <a:r>
                <a:rPr lang="en-US" altLang="zh-CN" sz="1600" dirty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according to </a:t>
              </a:r>
              <a:r>
                <a:rPr lang="en-US" altLang="zh-CN" sz="1600" dirty="0" smtClean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demand</a:t>
              </a:r>
              <a:endParaRPr lang="en-US" altLang="zh-CN" sz="1600" b="1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endParaRPr>
            </a:p>
            <a:p>
              <a:pPr marL="342900" indent="-342900">
                <a:buAutoNum type="arabicParenBoth"/>
              </a:pPr>
              <a:r>
                <a:rPr lang="en-US" altLang="zh-CN" sz="1600" dirty="0" smtClean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Choose </a:t>
              </a:r>
              <a:r>
                <a:rPr lang="en-US" altLang="zh-CN" sz="1600" dirty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the appropriate range</a:t>
              </a:r>
              <a:endParaRPr lang="en-US" altLang="zh-CN" sz="1600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658" b="99507" l="3762" r="97492">
                          <a14:backgroundMark x1="94671" y1="96875" x2="82132" y2="990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096842"/>
              <a:ext cx="2399068" cy="4572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" name="矩形 12"/>
            <p:cNvSpPr/>
            <p:nvPr/>
          </p:nvSpPr>
          <p:spPr bwMode="auto">
            <a:xfrm>
              <a:off x="2362513" y="3760178"/>
              <a:ext cx="337114" cy="296127"/>
            </a:xfrm>
            <a:prstGeom prst="rect">
              <a:avLst/>
            </a:prstGeom>
            <a:noFill/>
            <a:ln w="2540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cxnSp>
          <p:nvCxnSpPr>
            <p:cNvPr id="14" name="直接箭头连接符 13"/>
            <p:cNvCxnSpPr>
              <a:stCxn id="13" idx="0"/>
              <a:endCxn id="21" idx="1"/>
            </p:cNvCxnSpPr>
            <p:nvPr/>
          </p:nvCxnSpPr>
          <p:spPr>
            <a:xfrm flipV="1">
              <a:off x="2531070" y="1798077"/>
              <a:ext cx="2318882" cy="1962101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>
              <a:stCxn id="17" idx="1"/>
              <a:endCxn id="22" idx="1"/>
            </p:cNvCxnSpPr>
            <p:nvPr/>
          </p:nvCxnSpPr>
          <p:spPr>
            <a:xfrm flipV="1">
              <a:off x="3360130" y="2777347"/>
              <a:ext cx="1467300" cy="1274112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 bwMode="auto">
            <a:xfrm>
              <a:off x="3025673" y="4365129"/>
              <a:ext cx="451163" cy="435985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 flipH="1">
              <a:off x="2747198" y="3742705"/>
              <a:ext cx="612933" cy="617508"/>
            </a:xfrm>
            <a:prstGeom prst="rect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2250970" y="5232673"/>
              <a:ext cx="897314" cy="519586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cxnSp>
          <p:nvCxnSpPr>
            <p:cNvPr id="19" name="直接箭头连接符 18"/>
            <p:cNvCxnSpPr>
              <a:stCxn id="18" idx="3"/>
              <a:endCxn id="23" idx="1"/>
            </p:cNvCxnSpPr>
            <p:nvPr/>
          </p:nvCxnSpPr>
          <p:spPr>
            <a:xfrm flipV="1">
              <a:off x="3148283" y="5387841"/>
              <a:ext cx="1701671" cy="0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16" idx="3"/>
              <a:endCxn id="24" idx="1"/>
            </p:cNvCxnSpPr>
            <p:nvPr/>
          </p:nvCxnSpPr>
          <p:spPr>
            <a:xfrm flipV="1">
              <a:off x="3476836" y="4030325"/>
              <a:ext cx="1373118" cy="552797"/>
            </a:xfrm>
            <a:prstGeom prst="straightConnector1">
              <a:avLst/>
            </a:prstGeom>
            <a:ln w="127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4849952" y="1628800"/>
              <a:ext cx="3970520" cy="338554"/>
            </a:xfrm>
            <a:prstGeom prst="rect">
              <a:avLst/>
            </a:prstGeom>
            <a:ln w="127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/>
            <a:p>
              <a:r>
                <a:rPr lang="en-US" altLang="zh-CN" sz="1600" dirty="0" smtClean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1</a:t>
              </a:r>
              <a:r>
                <a:rPr lang="en-US" altLang="zh-CN" sz="1600" dirty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.</a:t>
              </a:r>
              <a:r>
                <a:rPr lang="en-US" altLang="zh-CN" sz="1600" b="1" dirty="0" smtClean="0">
                  <a:solidFill>
                    <a:srgbClr val="0000FF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Rest to “OFF” </a:t>
              </a:r>
              <a:r>
                <a:rPr lang="en-US" altLang="zh-CN" sz="1600" dirty="0" smtClean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before start testing</a:t>
              </a:r>
              <a:endPara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827430" y="2276872"/>
              <a:ext cx="3993040" cy="1000948"/>
            </a:xfrm>
            <a:prstGeom prst="rect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/>
            <a:p>
              <a:r>
                <a:rPr lang="en-US" altLang="zh-CN" sz="1600" dirty="0" smtClean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2. Switch to</a:t>
              </a:r>
              <a:r>
                <a:rPr lang="zh-CN" altLang="en-US" sz="1600" dirty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1600" b="1" dirty="0" smtClean="0">
                  <a:solidFill>
                    <a:srgbClr val="0000FF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V </a:t>
              </a:r>
              <a:r>
                <a:rPr lang="en-US" altLang="zh-CN" sz="1600" dirty="0" smtClean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before testing </a:t>
              </a:r>
              <a:r>
                <a:rPr lang="en-US" altLang="zh-CN" sz="1600" b="1" dirty="0" smtClean="0">
                  <a:solidFill>
                    <a:srgbClr val="0000FF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voltage</a:t>
              </a:r>
              <a:r>
                <a:rPr lang="en-US" altLang="zh-CN" sz="1600" dirty="0" smtClean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.</a:t>
              </a:r>
              <a:endParaRPr lang="en-US" altLang="zh-CN" sz="1600" dirty="0" smtClean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endParaRPr>
            </a:p>
            <a:p>
              <a:r>
                <a:rPr lang="en-US" altLang="zh-CN" sz="1600" b="1" dirty="0">
                  <a:solidFill>
                    <a:srgbClr val="0000FF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Note</a:t>
              </a:r>
              <a:r>
                <a:rPr lang="zh-CN" altLang="en-US" sz="1600" b="1" dirty="0" smtClean="0">
                  <a:solidFill>
                    <a:srgbClr val="0000FF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：</a:t>
              </a:r>
              <a:r>
                <a:rPr lang="en-US" altLang="zh-CN" sz="1600" dirty="0" smtClean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Choose </a:t>
              </a:r>
              <a:r>
                <a:rPr lang="en-US" altLang="zh-CN" sz="1600" dirty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DC or AC according to </a:t>
              </a:r>
              <a:r>
                <a:rPr lang="en-US" altLang="zh-CN" sz="1600" dirty="0" smtClean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demand</a:t>
              </a:r>
              <a:endParaRPr lang="en-US" altLang="zh-CN" sz="1600" b="1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849954" y="3861048"/>
              <a:ext cx="3970518" cy="338554"/>
            </a:xfrm>
            <a:prstGeom prst="rect">
              <a:avLst/>
            </a:prstGeom>
            <a:ln w="127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/>
            <a:p>
              <a:r>
                <a:rPr lang="en-US" altLang="zh-CN" sz="1600" dirty="0" smtClean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3. Switch to </a:t>
              </a:r>
              <a:r>
                <a:rPr lang="en-US" altLang="zh-CN" sz="1600" b="1" dirty="0">
                  <a:solidFill>
                    <a:srgbClr val="0000FF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Ω</a:t>
              </a:r>
              <a:r>
                <a:rPr lang="en-US" altLang="zh-CN" sz="1600" dirty="0" smtClean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 to test </a:t>
              </a:r>
              <a:r>
                <a:rPr lang="en-US" altLang="zh-CN" sz="1600" b="1" dirty="0" smtClean="0">
                  <a:solidFill>
                    <a:srgbClr val="0000FF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resistance</a:t>
              </a:r>
              <a:r>
                <a:rPr lang="en-US" altLang="zh-CN" sz="1600" dirty="0" smtClean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.</a:t>
              </a:r>
              <a:endParaRPr lang="en-US" altLang="zh-CN" sz="1600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539552" y="908720"/>
            <a:ext cx="4959044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Function</a:t>
            </a:r>
            <a:r>
              <a:rPr lang="zh-CN" altLang="en-US" sz="28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 Test </a:t>
            </a:r>
            <a:r>
              <a:rPr lang="en-US" altLang="zh-CN" sz="2400" b="1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running current</a:t>
            </a:r>
            <a:endParaRPr lang="en-US" altLang="zh-CN" sz="2400" b="1" dirty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0000" y="303498"/>
            <a:ext cx="3327187" cy="61554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2. Current clamp</a:t>
            </a:r>
            <a:endParaRPr lang="en-US" altLang="zh-CN" sz="3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83568" y="4648599"/>
            <a:ext cx="8460432" cy="4924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Note: Single-core 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wires go</a:t>
            </a:r>
            <a:r>
              <a:rPr lang="en-US" altLang="zh-CN" sz="2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through 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the current </a:t>
            </a:r>
            <a:r>
              <a:rPr lang="en-US" altLang="zh-CN" sz="2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clamp</a:t>
            </a:r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124" b="96907" l="9718" r="984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4" t="4832" b="2443"/>
          <a:stretch>
            <a:fillRect/>
          </a:stretch>
        </p:blipFill>
        <p:spPr bwMode="auto">
          <a:xfrm>
            <a:off x="3117603" y="1716412"/>
            <a:ext cx="2383333" cy="290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直接连接符 37"/>
          <p:cNvCxnSpPr/>
          <p:nvPr/>
        </p:nvCxnSpPr>
        <p:spPr bwMode="auto">
          <a:xfrm flipH="1">
            <a:off x="0" y="9087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539552" y="908720"/>
            <a:ext cx="6898677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Function</a:t>
            </a:r>
            <a:r>
              <a:rPr lang="zh-CN" altLang="en-US" sz="28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 Test </a:t>
            </a:r>
            <a:r>
              <a:rPr lang="en-US" altLang="zh-CN" sz="2400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air inlet &amp; outlet temperature</a:t>
            </a:r>
            <a:endParaRPr lang="en-US" altLang="zh-CN" sz="2400" b="1" dirty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0000" y="303498"/>
            <a:ext cx="3231007" cy="61554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32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. </a:t>
            </a:r>
            <a:r>
              <a:rPr lang="en-US" altLang="zh-CN" sz="32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Thermometer</a:t>
            </a:r>
            <a:endParaRPr lang="en-US" altLang="zh-CN" sz="3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38" name="直接连接符 37"/>
          <p:cNvCxnSpPr/>
          <p:nvPr/>
        </p:nvCxnSpPr>
        <p:spPr bwMode="auto">
          <a:xfrm flipH="1">
            <a:off x="0" y="90872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45" y="2124596"/>
            <a:ext cx="2897690" cy="31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1560" y="468412"/>
            <a:ext cx="1553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Part 2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630361" y="1275607"/>
            <a:ext cx="3584635" cy="3129300"/>
            <a:chOff x="5901494" y="1563638"/>
            <a:chExt cx="3584635" cy="2922028"/>
          </a:xfrm>
        </p:grpSpPr>
        <p:sp>
          <p:nvSpPr>
            <p:cNvPr id="11" name="矩形 10"/>
            <p:cNvSpPr/>
            <p:nvPr/>
          </p:nvSpPr>
          <p:spPr>
            <a:xfrm>
              <a:off x="5901494" y="3019974"/>
              <a:ext cx="3584635" cy="14656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b="1" dirty="0" smtClean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Error </a:t>
              </a:r>
              <a:r>
                <a:rPr lang="en-US" altLang="zh-CN" sz="3200" b="1" dirty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code </a:t>
              </a:r>
              <a:r>
                <a:rPr lang="en-US" altLang="zh-CN" sz="3200" b="1" dirty="0" smtClean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t</a:t>
              </a:r>
              <a:r>
                <a:rPr lang="en-US" altLang="zh-CN" sz="3200" b="1" dirty="0" smtClean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  <a:sym typeface="+mn-ea"/>
                </a:rPr>
                <a:t>rouble</a:t>
              </a:r>
              <a:endParaRPr lang="en-US" altLang="zh-CN" sz="3200" b="1" dirty="0" smtClean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3200" b="1" dirty="0" smtClean="0"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  <a:sym typeface="+mn-ea"/>
                </a:rPr>
                <a:t> shooting guide</a:t>
              </a:r>
              <a:endParaRPr lang="en-US" altLang="zh-CN" sz="3200" b="1" dirty="0" smtClean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  <a:sym typeface="+mn-ea"/>
              </a:endParaRPr>
            </a:p>
          </p:txBody>
        </p:sp>
        <p:pic>
          <p:nvPicPr>
            <p:cNvPr id="12" name="Picture 3" descr="C:\Users\shenkaiqi\Desktop\39a86e38-c00d-44d2-8c2e-9a16536473d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702" b="90000" l="1552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0759" y="1563638"/>
              <a:ext cx="1641681" cy="1613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4273168" y="1970139"/>
            <a:ext cx="825831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5098999" y="1620540"/>
            <a:ext cx="3293316" cy="632898"/>
          </a:xfrm>
          <a:prstGeom prst="roundRect">
            <a:avLst/>
          </a:prstGeom>
          <a:solidFill>
            <a:schemeClr val="accent1">
              <a:tint val="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E1</a:t>
            </a:r>
            <a:r>
              <a:rPr lang="en-US" altLang="ko-K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ndoor </a:t>
            </a: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sensor is abnormal </a:t>
            </a:r>
            <a:endParaRPr lang="en-US" altLang="ko-K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109914" y="3170698"/>
            <a:ext cx="3293317" cy="696177"/>
          </a:xfrm>
          <a:prstGeom prst="roundRect">
            <a:avLst/>
          </a:prstGeom>
          <a:solidFill>
            <a:schemeClr val="accent1">
              <a:tint val="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E2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utdoor defrost </a:t>
            </a: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is abnormal </a:t>
            </a:r>
            <a:endParaRPr lang="en-US" altLang="ko-K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109001" y="2381488"/>
            <a:ext cx="3293318" cy="662791"/>
          </a:xfrm>
          <a:prstGeom prst="roundRect">
            <a:avLst/>
          </a:prstGeom>
          <a:solidFill>
            <a:schemeClr val="accent1">
              <a:tint val="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E3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ndoor </a:t>
            </a: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coil sensor is </a:t>
            </a:r>
            <a:r>
              <a:rPr lang="en-US" altLang="ko-K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</a:t>
            </a:r>
            <a:endParaRPr lang="en-US" altLang="ko-K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098998" y="4006883"/>
            <a:ext cx="3293319" cy="610217"/>
          </a:xfrm>
          <a:prstGeom prst="roundRect">
            <a:avLst/>
          </a:prstGeom>
          <a:solidFill>
            <a:schemeClr val="accent1">
              <a:tint val="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</a:t>
            </a:r>
            <a:r>
              <a:rPr lang="en-US" altLang="ko-K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utdoor condensing mid temperature </a:t>
            </a: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is abnormal</a:t>
            </a:r>
            <a:endParaRPr lang="en-US" altLang="ko-K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15454" y="2484636"/>
            <a:ext cx="3657714" cy="6860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fault </a:t>
            </a:r>
            <a:endParaRPr lang="en-US" altLang="ko-KR" sz="2000" b="1" baseline="-25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15454" y="1620540"/>
            <a:ext cx="3657714" cy="699199"/>
          </a:xfrm>
          <a:prstGeom prst="roundRect">
            <a:avLst/>
          </a:prstGeom>
          <a:solidFill>
            <a:schemeClr val="accent1">
              <a:tint val="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Temp. sensor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fault(5) </a:t>
            </a:r>
            <a:endParaRPr lang="en-US" altLang="ko-K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109001" y="4816116"/>
            <a:ext cx="3283315" cy="576064"/>
          </a:xfrm>
          <a:prstGeom prst="roundRect">
            <a:avLst/>
          </a:prstGeom>
          <a:solidFill>
            <a:schemeClr val="accent1">
              <a:tint val="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</a:t>
            </a:r>
            <a:r>
              <a:rPr lang="en-US" altLang="ko-K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 temperature sensor is abnormal</a:t>
            </a:r>
            <a:endParaRPr lang="en-US" altLang="ko-K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11560" y="3375956"/>
            <a:ext cx="3657714" cy="6860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IDU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fault</a:t>
            </a:r>
            <a:endParaRPr lang="en-US" altLang="ko-KR" sz="2000" b="1" baseline="-25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11560" y="4274070"/>
            <a:ext cx="3657714" cy="6860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7679" tIns="45716" rIns="91432" bIns="45716" rtlCol="0" anchor="ctr"/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Refrigerant circuit fault</a:t>
            </a:r>
            <a:endParaRPr lang="en-US" altLang="ko-KR" sz="2000" b="1" baseline="-25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8396" y="612428"/>
            <a:ext cx="6605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Total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13 error codes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83217" y="119451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Yes</a:t>
            </a:r>
            <a:endParaRPr lang="en-US" altLang="zh-CN" sz="2000" b="1" dirty="0" smtClean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 bwMode="auto">
          <a:xfrm flipV="1">
            <a:off x="635635" y="1116484"/>
            <a:ext cx="3144520" cy="695279"/>
          </a:xfrm>
          <a:prstGeom prst="round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4917126" y="2960743"/>
            <a:ext cx="3517955" cy="532005"/>
          </a:xfrm>
          <a:prstGeom prst="round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1141" y="3066840"/>
            <a:ext cx="232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Replace</a:t>
            </a:r>
            <a:r>
              <a:rPr lang="en-US" altLang="zh-CN" sz="1800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PCB</a:t>
            </a:r>
            <a:endParaRPr lang="en-US" altLang="zh-CN" sz="1800" dirty="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880" y="1146595"/>
            <a:ext cx="314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Whether the sensor connector is </a:t>
            </a:r>
            <a:r>
              <a:rPr lang="en-US" altLang="zh-CN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loose</a:t>
            </a:r>
            <a:r>
              <a:rPr lang="en-US" altLang="zh-CN" b="1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?</a:t>
            </a:r>
            <a:endParaRPr lang="en-US" altLang="zh-CN" b="1" dirty="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圆角矩形 19"/>
          <p:cNvSpPr/>
          <p:nvPr/>
        </p:nvSpPr>
        <p:spPr bwMode="auto">
          <a:xfrm flipV="1">
            <a:off x="4834682" y="1126840"/>
            <a:ext cx="3600399" cy="625709"/>
          </a:xfrm>
          <a:prstGeom prst="round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4917125" y="2204659"/>
            <a:ext cx="3543306" cy="520743"/>
          </a:xfrm>
          <a:prstGeom prst="round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61141" y="1255028"/>
            <a:ext cx="375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Connect </a:t>
            </a:r>
            <a:r>
              <a:rPr lang="en-US" altLang="zh-CN" b="1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the connector again</a:t>
            </a:r>
            <a:endParaRPr lang="en-US" altLang="zh-CN" b="1" dirty="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83217" y="2025293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Yes</a:t>
            </a:r>
            <a:endParaRPr lang="zh-CN" altLang="en-US" sz="2000" b="1" dirty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圆角矩形 26"/>
          <p:cNvSpPr/>
          <p:nvPr/>
        </p:nvSpPr>
        <p:spPr bwMode="auto">
          <a:xfrm>
            <a:off x="617705" y="2222682"/>
            <a:ext cx="3144664" cy="524999"/>
          </a:xfrm>
          <a:prstGeom prst="round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880" y="2336625"/>
            <a:ext cx="314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Is sensor </a:t>
            </a:r>
            <a:r>
              <a:rPr lang="en-US" altLang="zh-CN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broken</a:t>
            </a:r>
            <a:r>
              <a:rPr lang="en-US" altLang="zh-CN" b="1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?</a:t>
            </a:r>
            <a:endParaRPr lang="en-US" altLang="zh-CN" b="1" dirty="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061141" y="2290023"/>
            <a:ext cx="268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Replace </a:t>
            </a:r>
            <a:r>
              <a:rPr lang="en-US" altLang="zh-CN" b="1" dirty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sensor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08187" y="1855397"/>
            <a:ext cx="791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ClrTx/>
              <a:buSzTx/>
            </a:pP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No</a:t>
            </a:r>
            <a:endParaRPr lang="en-US" altLang="zh-CN" sz="2000" b="1" dirty="0">
              <a:solidFill>
                <a:schemeClr val="accent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9"/>
          <a:stretch>
            <a:fillRect/>
          </a:stretch>
        </p:blipFill>
        <p:spPr bwMode="auto">
          <a:xfrm>
            <a:off x="5721886" y="4069148"/>
            <a:ext cx="1325343" cy="148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椭圆 31"/>
          <p:cNvSpPr>
            <a:spLocks noChangeArrowheads="1"/>
          </p:cNvSpPr>
          <p:nvPr/>
        </p:nvSpPr>
        <p:spPr bwMode="auto">
          <a:xfrm rot="10800000">
            <a:off x="5832654" y="4141331"/>
            <a:ext cx="1175972" cy="116658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zh-CN" altLang="en-US" sz="2000"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469432" y="5643696"/>
            <a:ext cx="1087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Broken</a:t>
            </a:r>
            <a:endParaRPr lang="en-US" altLang="zh-CN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4746894"/>
            <a:ext cx="2467649" cy="90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椭圆 34"/>
          <p:cNvSpPr>
            <a:spLocks noChangeArrowheads="1"/>
          </p:cNvSpPr>
          <p:nvPr/>
        </p:nvSpPr>
        <p:spPr bwMode="auto">
          <a:xfrm rot="10800000">
            <a:off x="2964942" y="4908910"/>
            <a:ext cx="1175972" cy="47527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zh-CN" altLang="en-US" sz="2000"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023330" y="2747681"/>
            <a:ext cx="2907913" cy="479066"/>
            <a:chOff x="3270134" y="4746067"/>
            <a:chExt cx="2458616" cy="411126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3270134" y="4746067"/>
              <a:ext cx="0" cy="411126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直接箭头连接符 37"/>
            <p:cNvCxnSpPr/>
            <p:nvPr/>
          </p:nvCxnSpPr>
          <p:spPr bwMode="auto">
            <a:xfrm>
              <a:off x="3270134" y="5157192"/>
              <a:ext cx="2458616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9" name="直接箭头连接符 38"/>
          <p:cNvCxnSpPr/>
          <p:nvPr/>
        </p:nvCxnSpPr>
        <p:spPr bwMode="auto">
          <a:xfrm>
            <a:off x="2023069" y="1811763"/>
            <a:ext cx="260" cy="3556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箭头连接符 39"/>
          <p:cNvCxnSpPr/>
          <p:nvPr/>
        </p:nvCxnSpPr>
        <p:spPr bwMode="auto">
          <a:xfrm flipV="1">
            <a:off x="4058668" y="1566827"/>
            <a:ext cx="722595" cy="11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接箭头连接符 40"/>
          <p:cNvCxnSpPr/>
          <p:nvPr/>
        </p:nvCxnSpPr>
        <p:spPr bwMode="auto">
          <a:xfrm flipV="1">
            <a:off x="4058668" y="2474689"/>
            <a:ext cx="722595" cy="11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接连接符 41"/>
          <p:cNvCxnSpPr/>
          <p:nvPr/>
        </p:nvCxnSpPr>
        <p:spPr bwMode="auto">
          <a:xfrm flipH="1">
            <a:off x="0" y="6815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矩形 42"/>
          <p:cNvSpPr/>
          <p:nvPr/>
        </p:nvSpPr>
        <p:spPr>
          <a:xfrm>
            <a:off x="5508104" y="5541666"/>
            <a:ext cx="243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rPr>
              <a:t>Connector </a:t>
            </a:r>
            <a:r>
              <a:rPr lang="en-US" altLang="zh-CN" b="1" dirty="0"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rPr>
              <a:t>is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rPr>
              <a:t>loose</a:t>
            </a:r>
            <a:endParaRPr lang="en-US" altLang="zh-CN" b="1" dirty="0"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0" y="3866987"/>
            <a:ext cx="4153938" cy="83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椭圆 44"/>
          <p:cNvSpPr>
            <a:spLocks noChangeArrowheads="1"/>
          </p:cNvSpPr>
          <p:nvPr/>
        </p:nvSpPr>
        <p:spPr bwMode="auto">
          <a:xfrm rot="10800000">
            <a:off x="3755271" y="4247352"/>
            <a:ext cx="1175972" cy="47527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zh-CN" altLang="en-US" sz="2000"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6" name="直接箭头连接符 45"/>
          <p:cNvCxnSpPr>
            <a:stCxn id="45" idx="0"/>
          </p:cNvCxnSpPr>
          <p:nvPr/>
        </p:nvCxnSpPr>
        <p:spPr bwMode="auto">
          <a:xfrm flipH="1">
            <a:off x="4051835" y="4722628"/>
            <a:ext cx="291423" cy="2957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矩形 48"/>
          <p:cNvSpPr/>
          <p:nvPr/>
        </p:nvSpPr>
        <p:spPr>
          <a:xfrm>
            <a:off x="360001" y="135000"/>
            <a:ext cx="4904523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2800" b="1" dirty="0" smtClean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1. Trouble shooting Guide</a:t>
            </a:r>
            <a:endParaRPr lang="en-US" altLang="zh-CN" sz="2800" b="1" dirty="0" smtClean="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51720" y="2772668"/>
            <a:ext cx="1479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ClrTx/>
              <a:buSzTx/>
            </a:pP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No</a:t>
            </a:r>
            <a:endParaRPr lang="en-US" altLang="zh-CN" sz="2000" b="1" dirty="0">
              <a:solidFill>
                <a:schemeClr val="accent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048" y="1743555"/>
            <a:ext cx="6638925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直接连接符 23"/>
          <p:cNvSpPr>
            <a:spLocks noChangeShapeType="1"/>
          </p:cNvSpPr>
          <p:nvPr/>
        </p:nvSpPr>
        <p:spPr bwMode="auto">
          <a:xfrm flipH="1">
            <a:off x="0" y="875391"/>
            <a:ext cx="9144000" cy="0"/>
          </a:xfrm>
          <a:prstGeom prst="line">
            <a:avLst/>
          </a:prstGeom>
          <a:noFill/>
          <a:ln w="19050" cap="flat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6" tIns="34290" rIns="68576" bIns="34290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9512" y="333567"/>
            <a:ext cx="6512606" cy="553994"/>
          </a:xfrm>
          <a:prstGeom prst="rect">
            <a:avLst/>
          </a:prstGeom>
          <a:ln>
            <a:noFill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2800" b="1" dirty="0" smtClean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2. Where are these sensors</a:t>
            </a:r>
            <a:r>
              <a:rPr lang="zh-CN" altLang="en-US" sz="2800" b="1" dirty="0" smtClean="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？</a:t>
            </a:r>
            <a:endParaRPr lang="en-US" altLang="zh-CN" sz="2800" b="1" dirty="0" smtClean="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481655" y="1145341"/>
            <a:ext cx="2151222" cy="616013"/>
          </a:xfrm>
          <a:prstGeom prst="roundRect">
            <a:avLst/>
          </a:prstGeom>
          <a:solidFill>
            <a:schemeClr val="accent1">
              <a:tint val="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E1</a:t>
            </a:r>
            <a:r>
              <a:rPr lang="en-US" altLang="ko-K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ndoor </a:t>
            </a:r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sensor is abnormal </a:t>
            </a:r>
            <a:endParaRPr lang="en-US" altLang="ko-K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接箭头连接符 3"/>
          <p:cNvCxnSpPr>
            <a:endCxn id="14" idx="2"/>
          </p:cNvCxnSpPr>
          <p:nvPr/>
        </p:nvCxnSpPr>
        <p:spPr bwMode="auto">
          <a:xfrm flipV="1">
            <a:off x="6353917" y="1761354"/>
            <a:ext cx="1203349" cy="7623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圆角矩形 16"/>
          <p:cNvSpPr/>
          <p:nvPr/>
        </p:nvSpPr>
        <p:spPr>
          <a:xfrm>
            <a:off x="6804248" y="3705547"/>
            <a:ext cx="2032084" cy="534345"/>
          </a:xfrm>
          <a:prstGeom prst="roundRect">
            <a:avLst/>
          </a:prstGeom>
          <a:solidFill>
            <a:schemeClr val="accent1">
              <a:tint val="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E3</a:t>
            </a:r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ndoor </a:t>
            </a:r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coil sensor is </a:t>
            </a:r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</a:t>
            </a:r>
            <a:endParaRPr lang="en-US" altLang="ko-K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接箭头连接符 18"/>
          <p:cNvCxnSpPr>
            <a:endCxn id="17" idx="0"/>
          </p:cNvCxnSpPr>
          <p:nvPr/>
        </p:nvCxnSpPr>
        <p:spPr bwMode="auto">
          <a:xfrm>
            <a:off x="6976415" y="3116702"/>
            <a:ext cx="843875" cy="5888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圆角矩形 22"/>
          <p:cNvSpPr/>
          <p:nvPr/>
        </p:nvSpPr>
        <p:spPr>
          <a:xfrm>
            <a:off x="3347865" y="1163143"/>
            <a:ext cx="2376263" cy="580411"/>
          </a:xfrm>
          <a:prstGeom prst="roundRect">
            <a:avLst/>
          </a:prstGeom>
          <a:solidFill>
            <a:schemeClr val="accent1">
              <a:tint val="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</a:t>
            </a:r>
            <a:r>
              <a:rPr lang="en-US" altLang="ko-K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 temperature sensor is abnormal</a:t>
            </a:r>
            <a:endParaRPr lang="en-US" altLang="ko-K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接箭头连接符 23"/>
          <p:cNvCxnSpPr>
            <a:endCxn id="23" idx="2"/>
          </p:cNvCxnSpPr>
          <p:nvPr/>
        </p:nvCxnSpPr>
        <p:spPr bwMode="auto">
          <a:xfrm flipV="1">
            <a:off x="3851920" y="1743554"/>
            <a:ext cx="684077" cy="6690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圆角矩形 27"/>
          <p:cNvSpPr/>
          <p:nvPr/>
        </p:nvSpPr>
        <p:spPr>
          <a:xfrm>
            <a:off x="445948" y="4932909"/>
            <a:ext cx="2664296" cy="576064"/>
          </a:xfrm>
          <a:prstGeom prst="roundRect">
            <a:avLst/>
          </a:prstGeom>
          <a:solidFill>
            <a:schemeClr val="accent1">
              <a:tint val="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E2</a:t>
            </a:r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utdoor defrost  </a:t>
            </a:r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is abnormal </a:t>
            </a:r>
            <a:endParaRPr lang="en-US" altLang="ko-K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264524" y="1163144"/>
            <a:ext cx="2808840" cy="610217"/>
          </a:xfrm>
          <a:prstGeom prst="roundRect">
            <a:avLst/>
          </a:prstGeom>
          <a:solidFill>
            <a:schemeClr val="accent1">
              <a:tint val="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r>
              <a:rPr lang="en-US" altLang="ko-KR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</a:t>
            </a:r>
            <a:r>
              <a:rPr lang="en-US" altLang="ko-K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utdoor </a:t>
            </a:r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condensing </a:t>
            </a:r>
            <a:r>
              <a:rPr lang="en-US" altLang="zh-CN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 </a:t>
            </a:r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</a:t>
            </a:r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is abnormal</a:t>
            </a:r>
            <a:endParaRPr lang="en-US" altLang="ko-K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2" y="1427676"/>
            <a:ext cx="4857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519" y="2412628"/>
            <a:ext cx="564358" cy="11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箭头连接符 14"/>
          <p:cNvCxnSpPr>
            <a:endCxn id="29" idx="2"/>
          </p:cNvCxnSpPr>
          <p:nvPr/>
        </p:nvCxnSpPr>
        <p:spPr bwMode="auto">
          <a:xfrm flipH="1" flipV="1">
            <a:off x="1668944" y="1773361"/>
            <a:ext cx="382778" cy="9343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接箭头连接符 17"/>
          <p:cNvCxnSpPr/>
          <p:nvPr/>
        </p:nvCxnSpPr>
        <p:spPr bwMode="auto">
          <a:xfrm flipH="1">
            <a:off x="1187624" y="3393889"/>
            <a:ext cx="590472" cy="1539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71" name="TextBox 11270"/>
          <p:cNvSpPr txBox="1"/>
          <p:nvPr/>
        </p:nvSpPr>
        <p:spPr>
          <a:xfrm>
            <a:off x="8166889" y="424409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/>
              <a:t>20k</a:t>
            </a:r>
            <a:endParaRPr lang="zh-CN" alt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542008" y="175506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/>
              <a:t>15k</a:t>
            </a:r>
            <a:endParaRPr lang="zh-CN" alt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642510" y="174355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/>
              <a:t>50k</a:t>
            </a:r>
            <a:endParaRPr lang="zh-CN" alt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18237" y="456357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/>
              <a:t>20k</a:t>
            </a:r>
            <a:endParaRPr lang="zh-CN" alt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90643" y="177499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/>
              <a:t>20k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jU2ZTYwMzg5YmM4NjUyNTExN2IzNDVjNWJlNTRmYTkifQ==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65000"/>
          </a:schemeClr>
        </a:solidFill>
        <a:effectLst>
          <a:outerShdw blurRad="609600" dist="50800" dir="5400000" algn="ctr" rotWithShape="0">
            <a:srgbClr val="000000">
              <a:alpha val="96000"/>
            </a:srgbClr>
          </a:outerShdw>
        </a:effectLst>
      </a:spPr>
      <a:bodyPr wrap="square" lIns="89867" tIns="44934" rIns="89867" bIns="44934">
        <a:spAutoFit/>
      </a:bodyPr>
      <a:lstStyle>
        <a:defPPr defTabSz="713105">
          <a:lnSpc>
            <a:spcPct val="150000"/>
          </a:lnSpc>
          <a:defRPr sz="1600" b="1" dirty="0" smtClean="0">
            <a:solidFill>
              <a:srgbClr val="0D0DE3"/>
            </a:solidFill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6980</Words>
  <Application>WPS 演示</Application>
  <PresentationFormat>自定义</PresentationFormat>
  <Paragraphs>566</Paragraphs>
  <Slides>29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Arial</vt:lpstr>
      <vt:lpstr>宋体</vt:lpstr>
      <vt:lpstr>Wingdings</vt:lpstr>
      <vt:lpstr>Calibri Light</vt:lpstr>
      <vt:lpstr>Calibri</vt:lpstr>
      <vt:lpstr>等线</vt:lpstr>
      <vt:lpstr>微软雅黑</vt:lpstr>
      <vt:lpstr>Arial</vt:lpstr>
      <vt:lpstr>黑体</vt:lpstr>
      <vt:lpstr>Arial Unicode MS</vt:lpstr>
      <vt:lpstr>Office 主题</vt:lpstr>
      <vt:lpstr>1_Office 主题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宋乃运Sony</cp:lastModifiedBy>
  <cp:revision>1289</cp:revision>
  <dcterms:created xsi:type="dcterms:W3CDTF">2015-02-25T02:28:00Z</dcterms:created>
  <dcterms:modified xsi:type="dcterms:W3CDTF">2022-07-04T08:25:38Z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19F60A564965429D8C014C3E82EF66CC</vt:lpwstr>
  </property>
</Properties>
</file>